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4"/>
  </p:notesMasterIdLst>
  <p:sldIdLst>
    <p:sldId id="279" r:id="rId2"/>
    <p:sldId id="256" r:id="rId3"/>
    <p:sldId id="258" r:id="rId4"/>
    <p:sldId id="261" r:id="rId5"/>
    <p:sldId id="259" r:id="rId6"/>
    <p:sldId id="260" r:id="rId7"/>
    <p:sldId id="264" r:id="rId8"/>
    <p:sldId id="265" r:id="rId9"/>
    <p:sldId id="266" r:id="rId10"/>
    <p:sldId id="267" r:id="rId11"/>
    <p:sldId id="268" r:id="rId12"/>
    <p:sldId id="269" r:id="rId13"/>
    <p:sldId id="270" r:id="rId14"/>
    <p:sldId id="271" r:id="rId15"/>
    <p:sldId id="272" r:id="rId16"/>
    <p:sldId id="273" r:id="rId17"/>
    <p:sldId id="278" r:id="rId18"/>
    <p:sldId id="274" r:id="rId19"/>
    <p:sldId id="275" r:id="rId20"/>
    <p:sldId id="276" r:id="rId21"/>
    <p:sldId id="277" r:id="rId22"/>
    <p:sldId id="280" r:id="rId2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89231" autoAdjust="0"/>
  </p:normalViewPr>
  <p:slideViewPr>
    <p:cSldViewPr>
      <p:cViewPr>
        <p:scale>
          <a:sx n="44" d="100"/>
          <a:sy n="44" d="100"/>
        </p:scale>
        <p:origin x="1188" y="3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diagrams/_rels/data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image" Target="../media/image16.png"/></Relationships>
</file>

<file path=ppt/diagrams/_rels/drawing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image" Target="../media/image16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B8C6DFC-8D94-458B-9C06-04B144B07062}" type="doc">
      <dgm:prSet loTypeId="urn:microsoft.com/office/officeart/2005/8/layout/hierarchy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166BC3AD-6EFC-48FF-B06A-8D43CE82450A}">
      <dgm:prSet phldrT="[Text]"/>
      <dgm:spPr/>
      <dgm:t>
        <a:bodyPr/>
        <a:lstStyle/>
        <a:p>
          <a:r>
            <a:rPr lang="bn-BD" b="1" dirty="0" smtClean="0">
              <a:solidFill>
                <a:schemeClr val="bg2">
                  <a:lumMod val="1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ওয়েবে নিরাপদ থাকা </a:t>
          </a:r>
          <a:endParaRPr lang="en-US" dirty="0"/>
        </a:p>
      </dgm:t>
    </dgm:pt>
    <dgm:pt modelId="{7D1A9866-6061-43FF-A575-3DFF90315D8D}" type="parTrans" cxnId="{4B241640-218C-4992-B688-4C551007DA7F}">
      <dgm:prSet/>
      <dgm:spPr/>
      <dgm:t>
        <a:bodyPr/>
        <a:lstStyle/>
        <a:p>
          <a:endParaRPr lang="en-US"/>
        </a:p>
      </dgm:t>
    </dgm:pt>
    <dgm:pt modelId="{AC5488AE-7AC5-4E80-B3FB-186F461BADA4}" type="sibTrans" cxnId="{4B241640-218C-4992-B688-4C551007DA7F}">
      <dgm:prSet/>
      <dgm:spPr/>
      <dgm:t>
        <a:bodyPr/>
        <a:lstStyle/>
        <a:p>
          <a:endParaRPr lang="en-US"/>
        </a:p>
      </dgm:t>
    </dgm:pt>
    <dgm:pt modelId="{A5F0E012-9326-4F5A-BCEE-FCF69DBBD62A}">
      <dgm:prSet phldrT="[Text]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r>
            <a:rPr lang="bn-BD" b="1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সাধারণ ও ই-মেইল সাইট </a:t>
          </a:r>
          <a:endParaRPr lang="en-US" dirty="0">
            <a:solidFill>
              <a:schemeClr val="tx1"/>
            </a:solidFill>
          </a:endParaRPr>
        </a:p>
      </dgm:t>
    </dgm:pt>
    <dgm:pt modelId="{361A718F-2B5C-44C5-94BF-4C2B163052B3}" type="parTrans" cxnId="{5E94F991-BA06-4509-9F01-7DB167D0D47A}">
      <dgm:prSet/>
      <dgm:spPr/>
      <dgm:t>
        <a:bodyPr/>
        <a:lstStyle/>
        <a:p>
          <a:endParaRPr lang="en-US"/>
        </a:p>
      </dgm:t>
    </dgm:pt>
    <dgm:pt modelId="{A1E7E1DF-9613-4CD5-AFB1-ADC6AD1D7F5D}" type="sibTrans" cxnId="{5E94F991-BA06-4509-9F01-7DB167D0D47A}">
      <dgm:prSet/>
      <dgm:spPr/>
      <dgm:t>
        <a:bodyPr/>
        <a:lstStyle/>
        <a:p>
          <a:endParaRPr lang="en-US"/>
        </a:p>
      </dgm:t>
    </dgm:pt>
    <dgm:pt modelId="{9271103E-E65F-4606-B117-20D3A138F52A}">
      <dgm:prSet phldrT="[Text]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  <dgm:t>
        <a:bodyPr/>
        <a:lstStyle/>
        <a:p>
          <a:r>
            <a:rPr lang="bn-BD" b="1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সামাজিক যোগাযোগ সাইট </a:t>
          </a:r>
          <a:endParaRPr lang="en-US" dirty="0">
            <a:solidFill>
              <a:schemeClr val="tx1"/>
            </a:solidFill>
          </a:endParaRPr>
        </a:p>
      </dgm:t>
    </dgm:pt>
    <dgm:pt modelId="{D6D5E1F0-AAF5-4C12-9365-648A0F4B2C15}" type="parTrans" cxnId="{0D45D924-DD53-4D5F-9D04-C829EB3170E5}">
      <dgm:prSet/>
      <dgm:spPr/>
      <dgm:t>
        <a:bodyPr/>
        <a:lstStyle/>
        <a:p>
          <a:endParaRPr lang="en-US"/>
        </a:p>
      </dgm:t>
    </dgm:pt>
    <dgm:pt modelId="{340B1EAF-377B-49B3-953E-3FC47E919BAB}" type="sibTrans" cxnId="{0D45D924-DD53-4D5F-9D04-C829EB3170E5}">
      <dgm:prSet/>
      <dgm:spPr/>
      <dgm:t>
        <a:bodyPr/>
        <a:lstStyle/>
        <a:p>
          <a:endParaRPr lang="en-US"/>
        </a:p>
      </dgm:t>
    </dgm:pt>
    <dgm:pt modelId="{C8EE42C7-7839-4366-89E7-16BC484DE1E2}" type="pres">
      <dgm:prSet presAssocID="{4B8C6DFC-8D94-458B-9C06-04B144B07062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275AD2E7-8F3D-4215-A34D-23AC649F6364}" type="pres">
      <dgm:prSet presAssocID="{166BC3AD-6EFC-48FF-B06A-8D43CE82450A}" presName="hierRoot1" presStyleCnt="0"/>
      <dgm:spPr/>
    </dgm:pt>
    <dgm:pt modelId="{239AF1E4-D409-4C6A-8D79-969117268E4C}" type="pres">
      <dgm:prSet presAssocID="{166BC3AD-6EFC-48FF-B06A-8D43CE82450A}" presName="composite" presStyleCnt="0"/>
      <dgm:spPr/>
    </dgm:pt>
    <dgm:pt modelId="{A8ABDF4C-96A3-4A7C-9647-034496193EE9}" type="pres">
      <dgm:prSet presAssocID="{166BC3AD-6EFC-48FF-B06A-8D43CE82450A}" presName="background" presStyleLbl="node0" presStyleIdx="0" presStyleCnt="1"/>
      <dgm:spPr/>
    </dgm:pt>
    <dgm:pt modelId="{CFEFCB0B-C1F0-468F-8698-564B1C9A121E}" type="pres">
      <dgm:prSet presAssocID="{166BC3AD-6EFC-48FF-B06A-8D43CE82450A}" presName="text" presStyleLbl="fgAcc0" presStyleIdx="0" presStyleCnt="1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F9E6F91B-84E6-410E-A2D5-0A504A3DFBA5}" type="pres">
      <dgm:prSet presAssocID="{166BC3AD-6EFC-48FF-B06A-8D43CE82450A}" presName="hierChild2" presStyleCnt="0"/>
      <dgm:spPr/>
    </dgm:pt>
    <dgm:pt modelId="{6D4B8BED-32A5-46DB-8EE7-FEA18317A79E}" type="pres">
      <dgm:prSet presAssocID="{361A718F-2B5C-44C5-94BF-4C2B163052B3}" presName="Name10" presStyleLbl="parChTrans1D2" presStyleIdx="0" presStyleCnt="2"/>
      <dgm:spPr/>
      <dgm:t>
        <a:bodyPr/>
        <a:lstStyle/>
        <a:p>
          <a:endParaRPr lang="en-US"/>
        </a:p>
      </dgm:t>
    </dgm:pt>
    <dgm:pt modelId="{FD07273C-4A99-4307-BDDC-238ED7EBBC39}" type="pres">
      <dgm:prSet presAssocID="{A5F0E012-9326-4F5A-BCEE-FCF69DBBD62A}" presName="hierRoot2" presStyleCnt="0"/>
      <dgm:spPr/>
    </dgm:pt>
    <dgm:pt modelId="{D5341C39-62CC-4837-927C-C50BCED8E316}" type="pres">
      <dgm:prSet presAssocID="{A5F0E012-9326-4F5A-BCEE-FCF69DBBD62A}" presName="composite2" presStyleCnt="0"/>
      <dgm:spPr/>
    </dgm:pt>
    <dgm:pt modelId="{35535373-8E22-4328-97A5-2CD9160E2E67}" type="pres">
      <dgm:prSet presAssocID="{A5F0E012-9326-4F5A-BCEE-FCF69DBBD62A}" presName="background2" presStyleLbl="node2" presStyleIdx="0" presStyleCnt="2"/>
      <dgm:spPr/>
    </dgm:pt>
    <dgm:pt modelId="{9A346F1E-EBD3-4995-9AFA-133DCC1BF234}" type="pres">
      <dgm:prSet presAssocID="{A5F0E012-9326-4F5A-BCEE-FCF69DBBD62A}" presName="text2" presStyleLbl="fgAcc2" presStyleIdx="0" presStyleCnt="2" custScaleX="123499" custScaleY="140967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B2DBC420-BB99-4A4F-820A-9CC17385775B}" type="pres">
      <dgm:prSet presAssocID="{A5F0E012-9326-4F5A-BCEE-FCF69DBBD62A}" presName="hierChild3" presStyleCnt="0"/>
      <dgm:spPr/>
    </dgm:pt>
    <dgm:pt modelId="{2DE9C4BD-7C96-4B43-BB90-D2A5F36C99F5}" type="pres">
      <dgm:prSet presAssocID="{D6D5E1F0-AAF5-4C12-9365-648A0F4B2C15}" presName="Name10" presStyleLbl="parChTrans1D2" presStyleIdx="1" presStyleCnt="2"/>
      <dgm:spPr/>
      <dgm:t>
        <a:bodyPr/>
        <a:lstStyle/>
        <a:p>
          <a:endParaRPr lang="en-US"/>
        </a:p>
      </dgm:t>
    </dgm:pt>
    <dgm:pt modelId="{B98429EC-490B-406A-B161-C30348085745}" type="pres">
      <dgm:prSet presAssocID="{9271103E-E65F-4606-B117-20D3A138F52A}" presName="hierRoot2" presStyleCnt="0"/>
      <dgm:spPr/>
    </dgm:pt>
    <dgm:pt modelId="{52BD32B3-59AE-455F-A294-9FD07410A65D}" type="pres">
      <dgm:prSet presAssocID="{9271103E-E65F-4606-B117-20D3A138F52A}" presName="composite2" presStyleCnt="0"/>
      <dgm:spPr/>
    </dgm:pt>
    <dgm:pt modelId="{4361D414-D263-4AC0-9743-AE35124DFAE8}" type="pres">
      <dgm:prSet presAssocID="{9271103E-E65F-4606-B117-20D3A138F52A}" presName="background2" presStyleLbl="node2" presStyleIdx="1" presStyleCnt="2"/>
      <dgm:spPr/>
    </dgm:pt>
    <dgm:pt modelId="{F1E4BBAD-4F1D-4E49-9E2B-17656CEA3A7E}" type="pres">
      <dgm:prSet presAssocID="{9271103E-E65F-4606-B117-20D3A138F52A}" presName="text2" presStyleLbl="fgAcc2" presStyleIdx="1" presStyleCnt="2" custScaleX="120783" custScaleY="141107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A2ABDE5A-3A89-4B60-91C6-7C8FF4AE6171}" type="pres">
      <dgm:prSet presAssocID="{9271103E-E65F-4606-B117-20D3A138F52A}" presName="hierChild3" presStyleCnt="0"/>
      <dgm:spPr/>
    </dgm:pt>
  </dgm:ptLst>
  <dgm:cxnLst>
    <dgm:cxn modelId="{914BD3FC-92CD-4C68-9844-DFF49F4CA2EA}" type="presOf" srcId="{D6D5E1F0-AAF5-4C12-9365-648A0F4B2C15}" destId="{2DE9C4BD-7C96-4B43-BB90-D2A5F36C99F5}" srcOrd="0" destOrd="0" presId="urn:microsoft.com/office/officeart/2005/8/layout/hierarchy1"/>
    <dgm:cxn modelId="{8A484673-8033-4FA8-BC3A-A0D3C3F613AA}" type="presOf" srcId="{A5F0E012-9326-4F5A-BCEE-FCF69DBBD62A}" destId="{9A346F1E-EBD3-4995-9AFA-133DCC1BF234}" srcOrd="0" destOrd="0" presId="urn:microsoft.com/office/officeart/2005/8/layout/hierarchy1"/>
    <dgm:cxn modelId="{6EFA4C3E-9826-4A24-B340-239071587DA8}" type="presOf" srcId="{9271103E-E65F-4606-B117-20D3A138F52A}" destId="{F1E4BBAD-4F1D-4E49-9E2B-17656CEA3A7E}" srcOrd="0" destOrd="0" presId="urn:microsoft.com/office/officeart/2005/8/layout/hierarchy1"/>
    <dgm:cxn modelId="{80013836-55F3-4DC8-A7CC-187C0805C84F}" type="presOf" srcId="{4B8C6DFC-8D94-458B-9C06-04B144B07062}" destId="{C8EE42C7-7839-4366-89E7-16BC484DE1E2}" srcOrd="0" destOrd="0" presId="urn:microsoft.com/office/officeart/2005/8/layout/hierarchy1"/>
    <dgm:cxn modelId="{0D45D924-DD53-4D5F-9D04-C829EB3170E5}" srcId="{166BC3AD-6EFC-48FF-B06A-8D43CE82450A}" destId="{9271103E-E65F-4606-B117-20D3A138F52A}" srcOrd="1" destOrd="0" parTransId="{D6D5E1F0-AAF5-4C12-9365-648A0F4B2C15}" sibTransId="{340B1EAF-377B-49B3-953E-3FC47E919BAB}"/>
    <dgm:cxn modelId="{F8388701-7067-4E43-910A-F540FC9FD90D}" type="presOf" srcId="{361A718F-2B5C-44C5-94BF-4C2B163052B3}" destId="{6D4B8BED-32A5-46DB-8EE7-FEA18317A79E}" srcOrd="0" destOrd="0" presId="urn:microsoft.com/office/officeart/2005/8/layout/hierarchy1"/>
    <dgm:cxn modelId="{216C2BFA-3D47-492C-85C1-9B46602FE023}" type="presOf" srcId="{166BC3AD-6EFC-48FF-B06A-8D43CE82450A}" destId="{CFEFCB0B-C1F0-468F-8698-564B1C9A121E}" srcOrd="0" destOrd="0" presId="urn:microsoft.com/office/officeart/2005/8/layout/hierarchy1"/>
    <dgm:cxn modelId="{5E94F991-BA06-4509-9F01-7DB167D0D47A}" srcId="{166BC3AD-6EFC-48FF-B06A-8D43CE82450A}" destId="{A5F0E012-9326-4F5A-BCEE-FCF69DBBD62A}" srcOrd="0" destOrd="0" parTransId="{361A718F-2B5C-44C5-94BF-4C2B163052B3}" sibTransId="{A1E7E1DF-9613-4CD5-AFB1-ADC6AD1D7F5D}"/>
    <dgm:cxn modelId="{4B241640-218C-4992-B688-4C551007DA7F}" srcId="{4B8C6DFC-8D94-458B-9C06-04B144B07062}" destId="{166BC3AD-6EFC-48FF-B06A-8D43CE82450A}" srcOrd="0" destOrd="0" parTransId="{7D1A9866-6061-43FF-A575-3DFF90315D8D}" sibTransId="{AC5488AE-7AC5-4E80-B3FB-186F461BADA4}"/>
    <dgm:cxn modelId="{020513F8-19BC-46B8-921A-35CF808EDF16}" type="presParOf" srcId="{C8EE42C7-7839-4366-89E7-16BC484DE1E2}" destId="{275AD2E7-8F3D-4215-A34D-23AC649F6364}" srcOrd="0" destOrd="0" presId="urn:microsoft.com/office/officeart/2005/8/layout/hierarchy1"/>
    <dgm:cxn modelId="{B791F081-A60A-445E-A770-4A9DDF939B56}" type="presParOf" srcId="{275AD2E7-8F3D-4215-A34D-23AC649F6364}" destId="{239AF1E4-D409-4C6A-8D79-969117268E4C}" srcOrd="0" destOrd="0" presId="urn:microsoft.com/office/officeart/2005/8/layout/hierarchy1"/>
    <dgm:cxn modelId="{16B72BC4-614F-4448-9917-629362FA92C1}" type="presParOf" srcId="{239AF1E4-D409-4C6A-8D79-969117268E4C}" destId="{A8ABDF4C-96A3-4A7C-9647-034496193EE9}" srcOrd="0" destOrd="0" presId="urn:microsoft.com/office/officeart/2005/8/layout/hierarchy1"/>
    <dgm:cxn modelId="{B4C0F059-9435-40D5-A1E8-4F33252ABD01}" type="presParOf" srcId="{239AF1E4-D409-4C6A-8D79-969117268E4C}" destId="{CFEFCB0B-C1F0-468F-8698-564B1C9A121E}" srcOrd="1" destOrd="0" presId="urn:microsoft.com/office/officeart/2005/8/layout/hierarchy1"/>
    <dgm:cxn modelId="{91B1908E-0D71-4E2C-973E-1EDF9515AE47}" type="presParOf" srcId="{275AD2E7-8F3D-4215-A34D-23AC649F6364}" destId="{F9E6F91B-84E6-410E-A2D5-0A504A3DFBA5}" srcOrd="1" destOrd="0" presId="urn:microsoft.com/office/officeart/2005/8/layout/hierarchy1"/>
    <dgm:cxn modelId="{48338310-FCCE-417E-AF58-4BE0450EB115}" type="presParOf" srcId="{F9E6F91B-84E6-410E-A2D5-0A504A3DFBA5}" destId="{6D4B8BED-32A5-46DB-8EE7-FEA18317A79E}" srcOrd="0" destOrd="0" presId="urn:microsoft.com/office/officeart/2005/8/layout/hierarchy1"/>
    <dgm:cxn modelId="{9154B854-309D-4389-A9CC-65CC78D2A27D}" type="presParOf" srcId="{F9E6F91B-84E6-410E-A2D5-0A504A3DFBA5}" destId="{FD07273C-4A99-4307-BDDC-238ED7EBBC39}" srcOrd="1" destOrd="0" presId="urn:microsoft.com/office/officeart/2005/8/layout/hierarchy1"/>
    <dgm:cxn modelId="{352DE792-5ED9-4C23-8E07-D70278FFBD84}" type="presParOf" srcId="{FD07273C-4A99-4307-BDDC-238ED7EBBC39}" destId="{D5341C39-62CC-4837-927C-C50BCED8E316}" srcOrd="0" destOrd="0" presId="urn:microsoft.com/office/officeart/2005/8/layout/hierarchy1"/>
    <dgm:cxn modelId="{FB27C4F2-7528-4A2E-9FEF-E8C96FC7E42F}" type="presParOf" srcId="{D5341C39-62CC-4837-927C-C50BCED8E316}" destId="{35535373-8E22-4328-97A5-2CD9160E2E67}" srcOrd="0" destOrd="0" presId="urn:microsoft.com/office/officeart/2005/8/layout/hierarchy1"/>
    <dgm:cxn modelId="{0DA3E64B-A012-43C8-8405-0174F707B22B}" type="presParOf" srcId="{D5341C39-62CC-4837-927C-C50BCED8E316}" destId="{9A346F1E-EBD3-4995-9AFA-133DCC1BF234}" srcOrd="1" destOrd="0" presId="urn:microsoft.com/office/officeart/2005/8/layout/hierarchy1"/>
    <dgm:cxn modelId="{71C52020-BD12-4CA1-A887-CC1F07F304B7}" type="presParOf" srcId="{FD07273C-4A99-4307-BDDC-238ED7EBBC39}" destId="{B2DBC420-BB99-4A4F-820A-9CC17385775B}" srcOrd="1" destOrd="0" presId="urn:microsoft.com/office/officeart/2005/8/layout/hierarchy1"/>
    <dgm:cxn modelId="{35559474-2126-491F-9262-C955C674E40B}" type="presParOf" srcId="{F9E6F91B-84E6-410E-A2D5-0A504A3DFBA5}" destId="{2DE9C4BD-7C96-4B43-BB90-D2A5F36C99F5}" srcOrd="2" destOrd="0" presId="urn:microsoft.com/office/officeart/2005/8/layout/hierarchy1"/>
    <dgm:cxn modelId="{1A627151-8B6C-4CCC-AC57-25A9B0BE9FE9}" type="presParOf" srcId="{F9E6F91B-84E6-410E-A2D5-0A504A3DFBA5}" destId="{B98429EC-490B-406A-B161-C30348085745}" srcOrd="3" destOrd="0" presId="urn:microsoft.com/office/officeart/2005/8/layout/hierarchy1"/>
    <dgm:cxn modelId="{CD5527B5-CC9E-4D7A-93BF-1242ABBFF80E}" type="presParOf" srcId="{B98429EC-490B-406A-B161-C30348085745}" destId="{52BD32B3-59AE-455F-A294-9FD07410A65D}" srcOrd="0" destOrd="0" presId="urn:microsoft.com/office/officeart/2005/8/layout/hierarchy1"/>
    <dgm:cxn modelId="{F04DB448-FDFD-4E7D-B767-0B991296797D}" type="presParOf" srcId="{52BD32B3-59AE-455F-A294-9FD07410A65D}" destId="{4361D414-D263-4AC0-9743-AE35124DFAE8}" srcOrd="0" destOrd="0" presId="urn:microsoft.com/office/officeart/2005/8/layout/hierarchy1"/>
    <dgm:cxn modelId="{2984321A-D826-4DDF-958C-B4CC7241725E}" type="presParOf" srcId="{52BD32B3-59AE-455F-A294-9FD07410A65D}" destId="{F1E4BBAD-4F1D-4E49-9E2B-17656CEA3A7E}" srcOrd="1" destOrd="0" presId="urn:microsoft.com/office/officeart/2005/8/layout/hierarchy1"/>
    <dgm:cxn modelId="{1056BE0E-F4E5-4FAC-A48F-56BCED499DBC}" type="presParOf" srcId="{B98429EC-490B-406A-B161-C30348085745}" destId="{A2ABDE5A-3A89-4B60-91C6-7C8FF4AE6171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DE9C4BD-7C96-4B43-BB90-D2A5F36C99F5}">
      <dsp:nvSpPr>
        <dsp:cNvPr id="0" name=""/>
        <dsp:cNvSpPr/>
      </dsp:nvSpPr>
      <dsp:spPr>
        <a:xfrm>
          <a:off x="3214320" y="1295201"/>
          <a:ext cx="1483028" cy="59197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03411"/>
              </a:lnTo>
              <a:lnTo>
                <a:pt x="1483028" y="403411"/>
              </a:lnTo>
              <a:lnTo>
                <a:pt x="1483028" y="591971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D4B8BED-32A5-46DB-8EE7-FEA18317A79E}">
      <dsp:nvSpPr>
        <dsp:cNvPr id="0" name=""/>
        <dsp:cNvSpPr/>
      </dsp:nvSpPr>
      <dsp:spPr>
        <a:xfrm>
          <a:off x="1758932" y="1295201"/>
          <a:ext cx="1455387" cy="591971"/>
        </a:xfrm>
        <a:custGeom>
          <a:avLst/>
          <a:gdLst/>
          <a:ahLst/>
          <a:cxnLst/>
          <a:rect l="0" t="0" r="0" b="0"/>
          <a:pathLst>
            <a:path>
              <a:moveTo>
                <a:pt x="1455387" y="0"/>
              </a:moveTo>
              <a:lnTo>
                <a:pt x="1455387" y="403411"/>
              </a:lnTo>
              <a:lnTo>
                <a:pt x="0" y="403411"/>
              </a:lnTo>
              <a:lnTo>
                <a:pt x="0" y="591971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8ABDF4C-96A3-4A7C-9647-034496193EE9}">
      <dsp:nvSpPr>
        <dsp:cNvPr id="0" name=""/>
        <dsp:cNvSpPr/>
      </dsp:nvSpPr>
      <dsp:spPr>
        <a:xfrm>
          <a:off x="2196603" y="2701"/>
          <a:ext cx="2035432" cy="129249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FEFCB0B-C1F0-468F-8698-564B1C9A121E}">
      <dsp:nvSpPr>
        <dsp:cNvPr id="0" name=""/>
        <dsp:cNvSpPr/>
      </dsp:nvSpPr>
      <dsp:spPr>
        <a:xfrm>
          <a:off x="2422763" y="217552"/>
          <a:ext cx="2035432" cy="129249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3200" b="1" kern="1200" dirty="0" smtClean="0">
              <a:solidFill>
                <a:schemeClr val="bg2">
                  <a:lumMod val="1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ওয়েবে নিরাপদ থাকা </a:t>
          </a:r>
          <a:endParaRPr lang="en-US" sz="3200" kern="1200" dirty="0"/>
        </a:p>
      </dsp:txBody>
      <dsp:txXfrm>
        <a:off x="2460619" y="255408"/>
        <a:ext cx="1959720" cy="1216787"/>
      </dsp:txXfrm>
    </dsp:sp>
    <dsp:sp modelId="{35535373-8E22-4328-97A5-2CD9160E2E67}">
      <dsp:nvSpPr>
        <dsp:cNvPr id="0" name=""/>
        <dsp:cNvSpPr/>
      </dsp:nvSpPr>
      <dsp:spPr>
        <a:xfrm>
          <a:off x="502062" y="1887172"/>
          <a:ext cx="2513739" cy="182199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A346F1E-EBD3-4995-9AFA-133DCC1BF234}">
      <dsp:nvSpPr>
        <dsp:cNvPr id="0" name=""/>
        <dsp:cNvSpPr/>
      </dsp:nvSpPr>
      <dsp:spPr>
        <a:xfrm>
          <a:off x="728222" y="2102024"/>
          <a:ext cx="2513739" cy="1821998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3200" b="1" kern="12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সাধারণ ও ই-মেইল সাইট </a:t>
          </a:r>
          <a:endParaRPr lang="en-US" sz="3200" kern="1200" dirty="0">
            <a:solidFill>
              <a:schemeClr val="tx1"/>
            </a:solidFill>
          </a:endParaRPr>
        </a:p>
      </dsp:txBody>
      <dsp:txXfrm>
        <a:off x="781586" y="2155388"/>
        <a:ext cx="2407011" cy="1715270"/>
      </dsp:txXfrm>
    </dsp:sp>
    <dsp:sp modelId="{4361D414-D263-4AC0-9743-AE35124DFAE8}">
      <dsp:nvSpPr>
        <dsp:cNvPr id="0" name=""/>
        <dsp:cNvSpPr/>
      </dsp:nvSpPr>
      <dsp:spPr>
        <a:xfrm>
          <a:off x="3468120" y="1887172"/>
          <a:ext cx="2458457" cy="182380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1E4BBAD-4F1D-4E49-9E2B-17656CEA3A7E}">
      <dsp:nvSpPr>
        <dsp:cNvPr id="0" name=""/>
        <dsp:cNvSpPr/>
      </dsp:nvSpPr>
      <dsp:spPr>
        <a:xfrm>
          <a:off x="3694280" y="2102024"/>
          <a:ext cx="2458457" cy="1823807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3200" b="1" kern="12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সামাজিক যোগাযোগ সাইট </a:t>
          </a:r>
          <a:endParaRPr lang="en-US" sz="3200" kern="1200" dirty="0">
            <a:solidFill>
              <a:schemeClr val="tx1"/>
            </a:solidFill>
          </a:endParaRPr>
        </a:p>
      </dsp:txBody>
      <dsp:txXfrm>
        <a:off x="3747697" y="2155441"/>
        <a:ext cx="2351623" cy="171697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CD714B8-150C-4A8A-9FE8-16E9E0EF3A6C}" type="datetimeFigureOut">
              <a:rPr lang="en-US" smtClean="0"/>
              <a:pPr/>
              <a:t>8/8/2016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F6E0DE7-F308-4BAB-A85F-46B8DB7E9EB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96645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 smtClean="0"/>
              <a:t>শিক্ষার্থীদের</a:t>
            </a:r>
            <a:r>
              <a:rPr lang="en-US" baseline="0" dirty="0" smtClean="0"/>
              <a:t> </a:t>
            </a:r>
            <a:r>
              <a:rPr lang="bn-BD" baseline="0" dirty="0" smtClean="0"/>
              <a:t>নিকট থেকে বিভিন্ন প্রশ্নের মাধ্যমে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ওয়েবে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নিরাপদ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থেকার</a:t>
            </a:r>
            <a:r>
              <a:rPr lang="bn-BD" baseline="0" dirty="0" smtClean="0"/>
              <a:t> </a:t>
            </a:r>
            <a:r>
              <a:rPr lang="en-US" baseline="0" dirty="0" err="1" smtClean="0"/>
              <a:t>বিষয়</a:t>
            </a:r>
            <a:r>
              <a:rPr lang="bn-BD" baseline="0" dirty="0" smtClean="0"/>
              <a:t>গুলো নিয়ে </a:t>
            </a:r>
            <a:r>
              <a:rPr lang="en-US" baseline="0" dirty="0" err="1" smtClean="0"/>
              <a:t>আসতে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হবে</a:t>
            </a:r>
            <a:r>
              <a:rPr lang="en-US" baseline="0" dirty="0" smtClean="0"/>
              <a:t>, </a:t>
            </a:r>
            <a:r>
              <a:rPr lang="en-US" baseline="0" dirty="0" err="1" smtClean="0"/>
              <a:t>অত:পর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পাঠ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ঘোষণা</a:t>
            </a:r>
            <a:r>
              <a:rPr lang="en-US" baseline="0" dirty="0" smtClean="0"/>
              <a:t>…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6E0DE7-F308-4BAB-A85F-46B8DB7E9EB1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306246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n-BD" dirty="0" smtClean="0"/>
              <a:t>শিক্ষক</a:t>
            </a:r>
            <a:r>
              <a:rPr lang="bn-BD" baseline="0" dirty="0" smtClean="0"/>
              <a:t> বই থেকে আরও কিছু প্রশ্ন কর</a:t>
            </a:r>
            <a:r>
              <a:rPr lang="en-US" baseline="0" dirty="0" smtClean="0"/>
              <a:t>া </a:t>
            </a:r>
            <a:r>
              <a:rPr lang="en-US" baseline="0" dirty="0" err="1" smtClean="0"/>
              <a:t>যেতে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পারে</a:t>
            </a:r>
            <a:r>
              <a:rPr lang="en-US" baseline="0" dirty="0" smtClean="0"/>
              <a:t>…</a:t>
            </a:r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 smtClean="0"/>
              <a:t>ggggggggggg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6CF4F62-3C76-4EB7-B99E-6C0D7D675275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763542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 smtClean="0"/>
              <a:t>ggggggggggg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6CF4F62-3C76-4EB7-B99E-6C0D7D675275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500723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n-BD" dirty="0" smtClean="0"/>
              <a:t>শিক্ষক</a:t>
            </a:r>
            <a:r>
              <a:rPr lang="bn-BD" baseline="0" dirty="0" smtClean="0"/>
              <a:t> এখানে ছবি দেখিয়ে ই-মেইল হারিয়ে </a:t>
            </a:r>
            <a:r>
              <a:rPr lang="en-US" baseline="0" dirty="0" err="1" smtClean="0"/>
              <a:t>গেলে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ব্যক্তিগত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তথ্য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হারিয়ে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যেতে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পারে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বা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প্রকাশ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পেতে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পারে</a:t>
            </a:r>
            <a:r>
              <a:rPr lang="en-US" baseline="0" dirty="0" smtClean="0"/>
              <a:t>, </a:t>
            </a:r>
            <a:r>
              <a:rPr lang="en-US" baseline="0" dirty="0" err="1" smtClean="0"/>
              <a:t>ইত্যাদি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আলোচনা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করা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যেতে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পারে</a:t>
            </a:r>
            <a:r>
              <a:rPr lang="en-US" baseline="0" dirty="0" smtClean="0"/>
              <a:t>…</a:t>
            </a:r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 smtClean="0"/>
              <a:t>ggggggggggg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6CF4F62-3C76-4EB7-B99E-6C0D7D675275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682598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 smtClean="0"/>
              <a:t>ggggggggggg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6CF4F62-3C76-4EB7-B99E-6C0D7D675275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34563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n-BD" dirty="0" smtClean="0"/>
              <a:t>সময় ৬ মি.</a:t>
            </a:r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 smtClean="0"/>
              <a:t>ggggggggggg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6CF4F62-3C76-4EB7-B99E-6C0D7D675275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234989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n-BD" dirty="0" smtClean="0"/>
              <a:t>সময় ৭ মি.</a:t>
            </a:r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 smtClean="0"/>
              <a:t>ggggggggggg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6CF4F62-3C76-4EB7-B99E-6C0D7D675275}" type="slidenum">
              <a:rPr lang="en-US" smtClean="0"/>
              <a:pPr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310588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E36630-4325-4C2F-A5CE-407F6D9C7ADB}" type="datetimeFigureOut">
              <a:rPr lang="en-US" smtClean="0"/>
              <a:pPr/>
              <a:t>8/8/2016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43A222-56CE-44DF-BCCF-4264C5D91FC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E36630-4325-4C2F-A5CE-407F6D9C7ADB}" type="datetimeFigureOut">
              <a:rPr lang="en-US" smtClean="0"/>
              <a:pPr/>
              <a:t>8/8/2016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43A222-56CE-44DF-BCCF-4264C5D91FC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E36630-4325-4C2F-A5CE-407F6D9C7ADB}" type="datetimeFigureOut">
              <a:rPr lang="en-US" smtClean="0"/>
              <a:pPr/>
              <a:t>8/8/2016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43A222-56CE-44DF-BCCF-4264C5D91FC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E36630-4325-4C2F-A5CE-407F6D9C7ADB}" type="datetimeFigureOut">
              <a:rPr lang="en-US" smtClean="0"/>
              <a:pPr/>
              <a:t>8/8/2016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43A222-56CE-44DF-BCCF-4264C5D91FC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E36630-4325-4C2F-A5CE-407F6D9C7ADB}" type="datetimeFigureOut">
              <a:rPr lang="en-US" smtClean="0"/>
              <a:pPr/>
              <a:t>8/8/2016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43A222-56CE-44DF-BCCF-4264C5D91FC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E36630-4325-4C2F-A5CE-407F6D9C7ADB}" type="datetimeFigureOut">
              <a:rPr lang="en-US" smtClean="0"/>
              <a:pPr/>
              <a:t>8/8/2016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43A222-56CE-44DF-BCCF-4264C5D91FC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E36630-4325-4C2F-A5CE-407F6D9C7ADB}" type="datetimeFigureOut">
              <a:rPr lang="en-US" smtClean="0"/>
              <a:pPr/>
              <a:t>8/8/2016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43A222-56CE-44DF-BCCF-4264C5D91FC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E36630-4325-4C2F-A5CE-407F6D9C7ADB}" type="datetimeFigureOut">
              <a:rPr lang="en-US" smtClean="0"/>
              <a:pPr/>
              <a:t>8/8/2016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43A222-56CE-44DF-BCCF-4264C5D91FC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E36630-4325-4C2F-A5CE-407F6D9C7ADB}" type="datetimeFigureOut">
              <a:rPr lang="en-US" smtClean="0"/>
              <a:pPr/>
              <a:t>8/8/2016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43A222-56CE-44DF-BCCF-4264C5D91FC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E36630-4325-4C2F-A5CE-407F6D9C7ADB}" type="datetimeFigureOut">
              <a:rPr lang="en-US" smtClean="0"/>
              <a:pPr/>
              <a:t>8/8/2016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43A222-56CE-44DF-BCCF-4264C5D91FC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E36630-4325-4C2F-A5CE-407F6D9C7ADB}" type="datetimeFigureOut">
              <a:rPr lang="en-US" smtClean="0"/>
              <a:pPr/>
              <a:t>8/8/2016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43A222-56CE-44DF-BCCF-4264C5D91FC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gif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 userDrawn="1"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pic>
          <p:nvPicPr>
            <p:cNvPr id="8" name="Picture 7" descr="KTn478jTq.gif"/>
            <p:cNvPicPr>
              <a:picLocks noChangeAspect="1"/>
            </p:cNvPicPr>
            <p:nvPr userDrawn="1"/>
          </p:nvPicPr>
          <p:blipFill>
            <a:blip r:embed="rId13"/>
            <a:stretch>
              <a:fillRect/>
            </a:stretch>
          </p:blipFill>
          <p:spPr>
            <a:xfrm>
              <a:off x="7650290" y="5367338"/>
              <a:ext cx="1493710" cy="1490662"/>
            </a:xfrm>
            <a:prstGeom prst="rect">
              <a:avLst/>
            </a:prstGeom>
          </p:spPr>
        </p:pic>
        <p:pic>
          <p:nvPicPr>
            <p:cNvPr id="9" name="Picture 8" descr="KTn478jTq.gif"/>
            <p:cNvPicPr>
              <a:picLocks noChangeAspect="1"/>
            </p:cNvPicPr>
            <p:nvPr userDrawn="1"/>
          </p:nvPicPr>
          <p:blipFill>
            <a:blip r:embed="rId13"/>
            <a:stretch>
              <a:fillRect/>
            </a:stretch>
          </p:blipFill>
          <p:spPr>
            <a:xfrm rot="16200000">
              <a:off x="7651814" y="1524"/>
              <a:ext cx="1493710" cy="1490662"/>
            </a:xfrm>
            <a:prstGeom prst="rect">
              <a:avLst/>
            </a:prstGeom>
          </p:spPr>
        </p:pic>
        <p:pic>
          <p:nvPicPr>
            <p:cNvPr id="10" name="Picture 9" descr="KTn478jTq.gif"/>
            <p:cNvPicPr>
              <a:picLocks noChangeAspect="1"/>
            </p:cNvPicPr>
            <p:nvPr userDrawn="1"/>
          </p:nvPicPr>
          <p:blipFill>
            <a:blip r:embed="rId13"/>
            <a:stretch>
              <a:fillRect/>
            </a:stretch>
          </p:blipFill>
          <p:spPr>
            <a:xfrm rot="10800000">
              <a:off x="0" y="0"/>
              <a:ext cx="1493710" cy="1490662"/>
            </a:xfrm>
            <a:prstGeom prst="rect">
              <a:avLst/>
            </a:prstGeom>
          </p:spPr>
        </p:pic>
        <p:pic>
          <p:nvPicPr>
            <p:cNvPr id="11" name="Picture 10" descr="KTn478jTq.gif"/>
            <p:cNvPicPr>
              <a:picLocks noChangeAspect="1"/>
            </p:cNvPicPr>
            <p:nvPr userDrawn="1"/>
          </p:nvPicPr>
          <p:blipFill>
            <a:blip r:embed="rId13"/>
            <a:stretch>
              <a:fillRect/>
            </a:stretch>
          </p:blipFill>
          <p:spPr>
            <a:xfrm rot="5400000">
              <a:off x="-1524" y="5347153"/>
              <a:ext cx="1493710" cy="1490662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E36630-4325-4C2F-A5CE-407F6D9C7ADB}" type="datetimeFigureOut">
              <a:rPr lang="en-US" smtClean="0"/>
              <a:pPr/>
              <a:t>8/8/2016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D43A222-56CE-44DF-BCCF-4264C5D91FCE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95400" y="914400"/>
            <a:ext cx="6324600" cy="914400"/>
          </a:xfrm>
          <a:noFill/>
          <a:ln>
            <a:noFill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US" sz="4800" b="1" spc="50" dirty="0" err="1">
                <a:ln w="11430"/>
                <a:solidFill>
                  <a:srgbClr val="7030A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" pitchFamily="2" charset="0"/>
                <a:ea typeface="+mj-ea"/>
                <a:cs typeface="Nikosh" pitchFamily="2" charset="0"/>
              </a:rPr>
              <a:t>নির্দেশনা</a:t>
            </a:r>
            <a:r>
              <a:rPr lang="en-US" sz="4800" b="1" spc="50" dirty="0">
                <a:ln w="11430"/>
                <a:solidFill>
                  <a:srgbClr val="7030A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" pitchFamily="2" charset="0"/>
                <a:ea typeface="+mj-ea"/>
                <a:cs typeface="Nikosh" pitchFamily="2" charset="0"/>
              </a:rPr>
              <a:t> </a:t>
            </a:r>
            <a:r>
              <a:rPr lang="en-US" sz="4800" b="1" spc="50" dirty="0" err="1">
                <a:ln w="11430"/>
                <a:solidFill>
                  <a:srgbClr val="7030A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" pitchFamily="2" charset="0"/>
                <a:ea typeface="+mj-ea"/>
                <a:cs typeface="Nikosh" pitchFamily="2" charset="0"/>
              </a:rPr>
              <a:t>স্লাইড</a:t>
            </a:r>
            <a:endParaRPr lang="en-US" sz="4800" b="1" spc="50" dirty="0">
              <a:ln w="11430"/>
              <a:solidFill>
                <a:srgbClr val="7030A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" pitchFamily="2" charset="0"/>
              <a:ea typeface="+mj-ea"/>
              <a:cs typeface="Nikosh" pitchFamily="2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19200" y="2438400"/>
            <a:ext cx="6705600" cy="2971800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sp3d extrusionH="57150">
              <a:bevelT w="82550" h="38100" prst="coolSlant"/>
            </a:sp3d>
          </a:bodyPr>
          <a:lstStyle/>
          <a:p>
            <a:r>
              <a:rPr lang="en-US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Slide Note </a:t>
            </a:r>
            <a:r>
              <a:rPr lang="en-US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যুক্ত</a:t>
            </a:r>
            <a:r>
              <a:rPr lang="en-US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করা</a:t>
            </a:r>
            <a:r>
              <a:rPr lang="en-US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হয়েছে</a:t>
            </a:r>
            <a:r>
              <a:rPr lang="en-US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শ্রেণিকক্ষে</a:t>
            </a:r>
            <a:r>
              <a:rPr lang="en-US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পাঠদানের</a:t>
            </a:r>
            <a:r>
              <a:rPr lang="en-US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পূর্বে</a:t>
            </a:r>
            <a:r>
              <a:rPr lang="en-US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Slide Note </a:t>
            </a:r>
            <a:r>
              <a:rPr lang="en-US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দেখে</a:t>
            </a:r>
            <a:r>
              <a:rPr lang="en-US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নিতে</a:t>
            </a:r>
            <a:r>
              <a:rPr lang="en-US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পারেন</a:t>
            </a:r>
            <a:r>
              <a:rPr lang="en-US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এবং </a:t>
            </a:r>
            <a:r>
              <a:rPr lang="en-US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F</a:t>
            </a:r>
            <a:r>
              <a:rPr lang="en-US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r>
              <a:rPr lang="en-US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চেপে </a:t>
            </a:r>
            <a:r>
              <a:rPr lang="en-US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পাঠটি</a:t>
            </a:r>
            <a:r>
              <a:rPr lang="en-US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উপস্থাপন শুরু করতে পারেন। পাশাপাশি আপনার নিজস্ব চিন্তা-চেতনা কনটেন্টকে আরো বেশী </a:t>
            </a:r>
            <a:r>
              <a:rPr lang="bn-BD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ফলপ্রস</a:t>
            </a:r>
            <a:r>
              <a:rPr lang="en-US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ূ</a:t>
            </a:r>
            <a:r>
              <a:rPr lang="bn-BD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করবে আশা করি...</a:t>
            </a:r>
            <a:endParaRPr lang="en-US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2AABA6-9E7E-4913-905E-480F308E3FC5}" type="datetime1">
              <a:rPr lang="en-US" smtClean="0"/>
              <a:pPr/>
              <a:t>8/8/2016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6EFD1D-6E81-4B63-8A69-79648248B86E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10300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BD" sz="4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একাউন্ট হ্যাক হলে কী হতে পারে? </a:t>
            </a:r>
            <a:endParaRPr lang="en-US" sz="4000" dirty="0"/>
          </a:p>
        </p:txBody>
      </p:sp>
      <p:sp>
        <p:nvSpPr>
          <p:cNvPr id="3" name="Rectangle 2"/>
          <p:cNvSpPr/>
          <p:nvPr/>
        </p:nvSpPr>
        <p:spPr>
          <a:xfrm>
            <a:off x="1499971" y="5791200"/>
            <a:ext cx="614405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BD" sz="28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আমাদের অনেক প্রয়োজনীয় মেইল হারিয়ে যেতে পারে। </a:t>
            </a:r>
            <a:endParaRPr lang="en-US" sz="2800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167" t="6103" r="45833" b="30047"/>
          <a:stretch/>
        </p:blipFill>
        <p:spPr>
          <a:xfrm>
            <a:off x="1104900" y="1377244"/>
            <a:ext cx="6934200" cy="4109156"/>
          </a:xfrm>
          <a:prstGeom prst="rect">
            <a:avLst/>
          </a:prstGeom>
          <a:ln w="76200" cap="sq" cmpd="thickThin">
            <a:solidFill>
              <a:schemeClr val="bg1">
                <a:lumMod val="50000"/>
              </a:schemeClr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cxnSp>
        <p:nvCxnSpPr>
          <p:cNvPr id="10" name="Straight Arrow Connector 9"/>
          <p:cNvCxnSpPr/>
          <p:nvPr/>
        </p:nvCxnSpPr>
        <p:spPr>
          <a:xfrm>
            <a:off x="2476718" y="3914776"/>
            <a:ext cx="1547812" cy="688180"/>
          </a:xfrm>
          <a:prstGeom prst="straightConnector1">
            <a:avLst/>
          </a:prstGeom>
          <a:ln w="57150">
            <a:solidFill>
              <a:schemeClr val="accent1"/>
            </a:solidFill>
            <a:headEnd type="triangle" w="med" len="med"/>
            <a:tailEnd type="none" w="med" len="med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>
            <a:off x="2462430" y="4381504"/>
            <a:ext cx="1562100" cy="221452"/>
          </a:xfrm>
          <a:prstGeom prst="straightConnector1">
            <a:avLst/>
          </a:prstGeom>
          <a:ln w="57150">
            <a:solidFill>
              <a:schemeClr val="accent1"/>
            </a:solidFill>
            <a:headEnd type="triangle" w="med" len="med"/>
            <a:tailEnd type="none" w="med" len="med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4" name="Rectangle 3"/>
          <p:cNvSpPr/>
          <p:nvPr/>
        </p:nvSpPr>
        <p:spPr>
          <a:xfrm>
            <a:off x="2667000" y="3430905"/>
            <a:ext cx="5257800" cy="45719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" name="Straight Arrow Connector 7"/>
          <p:cNvCxnSpPr/>
          <p:nvPr/>
        </p:nvCxnSpPr>
        <p:spPr>
          <a:xfrm>
            <a:off x="3657872" y="3462336"/>
            <a:ext cx="366658" cy="1140620"/>
          </a:xfrm>
          <a:prstGeom prst="straightConnector1">
            <a:avLst/>
          </a:prstGeom>
          <a:ln w="57150">
            <a:solidFill>
              <a:schemeClr val="accent1"/>
            </a:solidFill>
            <a:headEnd type="triangle" w="med" len="med"/>
            <a:tailEnd type="none" w="med" len="med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514739" y="685800"/>
            <a:ext cx="8229600" cy="1588"/>
          </a:xfrm>
          <a:prstGeom prst="line">
            <a:avLst/>
          </a:prstGeom>
          <a:ln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2382237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4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4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4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4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2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0" y="0"/>
            <a:ext cx="9144000" cy="836154"/>
          </a:xfrm>
          <a:prstGeom prst="roundRect">
            <a:avLst>
              <a:gd name="adj" fmla="val 15378"/>
            </a:avLst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threePt" dir="t"/>
            </a:scene3d>
            <a:sp3d extrusionH="57150">
              <a:bevelT w="38100" h="38100" prst="slope"/>
            </a:sp3d>
          </a:bodyPr>
          <a:lstStyle/>
          <a:p>
            <a:pPr algn="ctr"/>
            <a:r>
              <a:rPr lang="bn-BD" sz="4000" dirty="0" smtClean="0">
                <a:ln w="0"/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জোড়ায় কাজ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990600" y="4495800"/>
            <a:ext cx="7391400" cy="1754326"/>
          </a:xfrm>
          <a:prstGeom prst="roundRect">
            <a:avLst>
              <a:gd name="adj" fmla="val 0"/>
            </a:avLst>
          </a:prstGeom>
          <a:noFill/>
          <a:ln>
            <a:noFill/>
          </a:ln>
          <a:effectLst/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36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কম্পিউটার বা মোবাইল ডিভাইস অনলাইনে যুক্ত থাকায় কী ধরণের সমস্যা হতে পারে তা উল্লেখ করে একটি পোস্টার ডিজাইন করো?  </a:t>
            </a:r>
            <a:r>
              <a:rPr lang="en-US" sz="36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bn-BD" sz="36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cxnSp>
        <p:nvCxnSpPr>
          <p:cNvPr id="6" name="Straight Connector 5"/>
          <p:cNvCxnSpPr/>
          <p:nvPr/>
        </p:nvCxnSpPr>
        <p:spPr>
          <a:xfrm>
            <a:off x="514739" y="685800"/>
            <a:ext cx="8229600" cy="1588"/>
          </a:xfrm>
          <a:prstGeom prst="line">
            <a:avLst/>
          </a:prstGeom>
          <a:ln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098" name="Picture 2" descr="http://www.punxsycomputer.com/wp-content/uploads/tiny-laptop-phone-tablet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599" y="1143000"/>
            <a:ext cx="5147733" cy="2895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1076542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0" y="0"/>
            <a:ext cx="9144000" cy="836154"/>
          </a:xfrm>
          <a:prstGeom prst="roundRect">
            <a:avLst>
              <a:gd name="adj" fmla="val 15378"/>
            </a:avLst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threePt" dir="t"/>
            </a:scene3d>
            <a:sp3d extrusionH="57150">
              <a:bevelT w="38100" h="38100" prst="slope"/>
            </a:sp3d>
          </a:bodyPr>
          <a:lstStyle/>
          <a:p>
            <a:pPr algn="ctr"/>
            <a:r>
              <a:rPr lang="bn-BD" sz="40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ওয়েবে নিরাপদ থাকার উপায়</a:t>
            </a:r>
            <a:endParaRPr lang="bn-BD" sz="4000" dirty="0" smtClean="0">
              <a:ln w="0"/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1143000" y="990600"/>
            <a:ext cx="687705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BD" sz="2800" dirty="0" smtClean="0">
                <a:solidFill>
                  <a:schemeClr val="bg2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প্রশ্ন- কীভাবে ওয়েবে নিরাপদ থাকা যায় বলে তুমি মনে করো? </a:t>
            </a:r>
            <a:endParaRPr lang="en-US" sz="2800" dirty="0"/>
          </a:p>
        </p:txBody>
      </p:sp>
      <p:cxnSp>
        <p:nvCxnSpPr>
          <p:cNvPr id="18" name="Straight Connector 17"/>
          <p:cNvCxnSpPr/>
          <p:nvPr/>
        </p:nvCxnSpPr>
        <p:spPr>
          <a:xfrm>
            <a:off x="514739" y="685800"/>
            <a:ext cx="8229600" cy="1588"/>
          </a:xfrm>
          <a:prstGeom prst="line">
            <a:avLst/>
          </a:prstGeom>
          <a:ln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9" name="Diagram 18"/>
          <p:cNvGraphicFramePr/>
          <p:nvPr>
            <p:extLst>
              <p:ext uri="{D42A27DB-BD31-4B8C-83A1-F6EECF244321}">
                <p14:modId xmlns:p14="http://schemas.microsoft.com/office/powerpoint/2010/main" val="1891334859"/>
              </p:ext>
            </p:extLst>
          </p:nvPr>
        </p:nvGraphicFramePr>
        <p:xfrm>
          <a:off x="1177636" y="2057400"/>
          <a:ext cx="6654800" cy="392853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06182946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8" presetClass="exit" presetSubtype="1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1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6" grpId="1"/>
      <p:bldGraphic spid="19" grpId="0">
        <p:bldAsOne/>
      </p:bldGraphic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BD" sz="44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সাধারণ ও ই-মেইল সাইট </a:t>
            </a:r>
            <a:endParaRPr lang="en-US" sz="4400" dirty="0">
              <a:solidFill>
                <a:srgbClr val="002060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500062" y="5572780"/>
            <a:ext cx="36576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BD" sz="2800" b="1" dirty="0" smtClean="0">
                <a:solidFill>
                  <a:schemeClr val="bg2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সহজ পাসওয়ার্ড ব্যবহার না করা </a:t>
            </a:r>
            <a:endParaRPr lang="en-US" sz="2800" dirty="0"/>
          </a:p>
        </p:txBody>
      </p:sp>
      <p:sp>
        <p:nvSpPr>
          <p:cNvPr id="4" name="Rectangle 3"/>
          <p:cNvSpPr/>
          <p:nvPr/>
        </p:nvSpPr>
        <p:spPr>
          <a:xfrm>
            <a:off x="4769644" y="5572780"/>
            <a:ext cx="38100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BD" sz="2800" b="1" dirty="0" smtClean="0">
                <a:solidFill>
                  <a:schemeClr val="bg2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নিয়মিত পাসওয়ার্ড পরিবর্তন করা </a:t>
            </a:r>
            <a:endParaRPr lang="en-US" sz="2800" dirty="0"/>
          </a:p>
        </p:txBody>
      </p:sp>
      <p:cxnSp>
        <p:nvCxnSpPr>
          <p:cNvPr id="7" name="Straight Connector 6"/>
          <p:cNvCxnSpPr/>
          <p:nvPr/>
        </p:nvCxnSpPr>
        <p:spPr>
          <a:xfrm>
            <a:off x="514739" y="685800"/>
            <a:ext cx="8229600" cy="1588"/>
          </a:xfrm>
          <a:prstGeom prst="line">
            <a:avLst/>
          </a:prstGeom>
          <a:ln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2225" name="Picture 1"/>
          <p:cNvPicPr>
            <a:picLocks noChangeAspect="1" noChangeArrowheads="1"/>
          </p:cNvPicPr>
          <p:nvPr/>
        </p:nvPicPr>
        <p:blipFill>
          <a:blip r:embed="rId2"/>
          <a:srcRect l="25000" t="15333" r="25000" b="7333"/>
          <a:stretch>
            <a:fillRect/>
          </a:stretch>
        </p:blipFill>
        <p:spPr bwMode="auto">
          <a:xfrm>
            <a:off x="533400" y="1447800"/>
            <a:ext cx="3867807" cy="350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2226" name="Picture 2"/>
          <p:cNvPicPr>
            <a:picLocks noChangeAspect="1" noChangeArrowheads="1"/>
          </p:cNvPicPr>
          <p:nvPr/>
        </p:nvPicPr>
        <p:blipFill>
          <a:blip r:embed="rId3"/>
          <a:srcRect l="15625" t="15333" r="19531" b="10000"/>
          <a:stretch>
            <a:fillRect/>
          </a:stretch>
        </p:blipFill>
        <p:spPr bwMode="auto">
          <a:xfrm>
            <a:off x="4876800" y="1447800"/>
            <a:ext cx="3603171" cy="365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334594337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83065" y="4989493"/>
            <a:ext cx="324349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 smtClean="0">
                <a:solidFill>
                  <a:schemeClr val="bg2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২-স্তর</a:t>
            </a:r>
            <a:r>
              <a:rPr lang="bn-BD" sz="3200" dirty="0" smtClean="0">
                <a:solidFill>
                  <a:schemeClr val="bg2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ভেরিফিকেশন ব্যবস্থা ব্যবহার করা </a:t>
            </a:r>
            <a:endParaRPr lang="en-US" sz="3200" dirty="0"/>
          </a:p>
        </p:txBody>
      </p:sp>
      <p:sp>
        <p:nvSpPr>
          <p:cNvPr id="3" name="Rectangle 2"/>
          <p:cNvSpPr/>
          <p:nvPr/>
        </p:nvSpPr>
        <p:spPr>
          <a:xfrm>
            <a:off x="4214600" y="4989493"/>
            <a:ext cx="4652215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BD" sz="3200" dirty="0" smtClean="0">
                <a:solidFill>
                  <a:schemeClr val="bg2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সাইবার ক্যাফে কম্পিউটার ব্যবহার শেষে একাউন্ট থেকে লগ-আউট করা</a:t>
            </a:r>
            <a:endParaRPr lang="en-US" sz="3200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884" r="22826" b="1774"/>
          <a:stretch/>
        </p:blipFill>
        <p:spPr>
          <a:xfrm>
            <a:off x="337910" y="956890"/>
            <a:ext cx="3733800" cy="37338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9" name="Rectangle 8"/>
          <p:cNvSpPr/>
          <p:nvPr/>
        </p:nvSpPr>
        <p:spPr>
          <a:xfrm>
            <a:off x="0" y="0"/>
            <a:ext cx="914400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BD" sz="44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সাধারণ ও </a:t>
            </a:r>
            <a:r>
              <a:rPr lang="en-US" sz="44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অন্যান্য</a:t>
            </a:r>
            <a:r>
              <a:rPr lang="bn-BD" sz="44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সাইট </a:t>
            </a:r>
            <a:endParaRPr lang="en-US" sz="4400" dirty="0">
              <a:solidFill>
                <a:srgbClr val="002060"/>
              </a:solidFill>
            </a:endParaRPr>
          </a:p>
        </p:txBody>
      </p:sp>
      <p:cxnSp>
        <p:nvCxnSpPr>
          <p:cNvPr id="10" name="Straight Connector 9"/>
          <p:cNvCxnSpPr/>
          <p:nvPr/>
        </p:nvCxnSpPr>
        <p:spPr>
          <a:xfrm>
            <a:off x="514739" y="685800"/>
            <a:ext cx="8229600" cy="1588"/>
          </a:xfrm>
          <a:prstGeom prst="line">
            <a:avLst/>
          </a:prstGeom>
          <a:ln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1202" name="Picture 2" descr="http://a57.foxnews.com/images.foxnews.com/content/fox-news/tech/2012/10/01/iran-unblocks-gmail-plans-own-services/_jcr_content/par/featured-media/media-1.img.jpg/876/493/1446583876303.jpg?ve=1&amp;tl=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114800" y="1295400"/>
            <a:ext cx="4495800" cy="33528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33550713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734026" y="4981377"/>
            <a:ext cx="3176814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 err="1" smtClean="0">
                <a:solidFill>
                  <a:schemeClr val="bg2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কাঊকে</a:t>
            </a:r>
            <a:r>
              <a:rPr lang="en-US" sz="2800" b="1" dirty="0" smtClean="0">
                <a:solidFill>
                  <a:schemeClr val="bg2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solidFill>
                  <a:schemeClr val="bg2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বন্ধু</a:t>
            </a:r>
            <a:r>
              <a:rPr lang="en-US" sz="2800" b="1" dirty="0" smtClean="0">
                <a:solidFill>
                  <a:schemeClr val="bg2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solidFill>
                  <a:schemeClr val="bg2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বানানোর</a:t>
            </a:r>
            <a:r>
              <a:rPr lang="en-US" sz="2800" b="1" dirty="0" smtClean="0">
                <a:solidFill>
                  <a:schemeClr val="bg2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solidFill>
                  <a:schemeClr val="bg2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আগে</a:t>
            </a:r>
            <a:r>
              <a:rPr lang="en-US" sz="2800" b="1" dirty="0" smtClean="0">
                <a:solidFill>
                  <a:schemeClr val="bg2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solidFill>
                  <a:schemeClr val="bg2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তার</a:t>
            </a:r>
            <a:r>
              <a:rPr lang="en-US" sz="2800" b="1" dirty="0" smtClean="0">
                <a:solidFill>
                  <a:schemeClr val="bg2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solidFill>
                  <a:schemeClr val="bg2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সম্পর্কে</a:t>
            </a:r>
            <a:r>
              <a:rPr lang="en-US" sz="2800" b="1" dirty="0" smtClean="0">
                <a:solidFill>
                  <a:schemeClr val="bg2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solidFill>
                  <a:schemeClr val="bg2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নিশ্চিত</a:t>
            </a:r>
            <a:r>
              <a:rPr lang="en-US" sz="2800" b="1" dirty="0" smtClean="0">
                <a:solidFill>
                  <a:schemeClr val="bg2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solidFill>
                  <a:schemeClr val="bg2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হওয়া</a:t>
            </a:r>
            <a:endParaRPr lang="en-US" sz="2800" dirty="0"/>
          </a:p>
        </p:txBody>
      </p:sp>
      <p:sp>
        <p:nvSpPr>
          <p:cNvPr id="4" name="Rectangle 3"/>
          <p:cNvSpPr/>
          <p:nvPr/>
        </p:nvSpPr>
        <p:spPr>
          <a:xfrm>
            <a:off x="5001696" y="4981377"/>
            <a:ext cx="3428754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 err="1" smtClean="0">
                <a:solidFill>
                  <a:schemeClr val="bg2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খুবই</a:t>
            </a:r>
            <a:r>
              <a:rPr lang="en-US" sz="2800" b="1" dirty="0" smtClean="0">
                <a:solidFill>
                  <a:schemeClr val="bg2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solidFill>
                  <a:schemeClr val="bg2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ব্যক্তিগত</a:t>
            </a:r>
            <a:r>
              <a:rPr lang="en-US" sz="2800" b="1" dirty="0" smtClean="0">
                <a:solidFill>
                  <a:schemeClr val="bg2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solidFill>
                  <a:schemeClr val="bg2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ছবি</a:t>
            </a:r>
            <a:r>
              <a:rPr lang="en-US" sz="2800" b="1" dirty="0" smtClean="0">
                <a:solidFill>
                  <a:schemeClr val="bg2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solidFill>
                  <a:schemeClr val="bg2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ফেসবুকে</a:t>
            </a:r>
            <a:r>
              <a:rPr lang="en-US" sz="2800" b="1" dirty="0" smtClean="0">
                <a:solidFill>
                  <a:schemeClr val="bg2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solidFill>
                  <a:schemeClr val="bg2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প্রকাশ</a:t>
            </a:r>
            <a:r>
              <a:rPr lang="en-US" sz="2800" b="1" dirty="0" smtClean="0">
                <a:solidFill>
                  <a:schemeClr val="bg2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solidFill>
                  <a:schemeClr val="bg2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করা</a:t>
            </a:r>
            <a:r>
              <a:rPr lang="en-US" sz="2800" b="1" dirty="0" smtClean="0">
                <a:solidFill>
                  <a:schemeClr val="bg2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solidFill>
                  <a:schemeClr val="bg2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থেকে</a:t>
            </a:r>
            <a:r>
              <a:rPr lang="en-US" sz="2800" b="1" dirty="0" smtClean="0">
                <a:solidFill>
                  <a:schemeClr val="bg2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solidFill>
                  <a:schemeClr val="bg2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বিরত</a:t>
            </a:r>
            <a:r>
              <a:rPr lang="en-US" sz="2800" b="1" dirty="0" smtClean="0">
                <a:solidFill>
                  <a:schemeClr val="bg2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solidFill>
                  <a:schemeClr val="bg2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থাকা</a:t>
            </a:r>
            <a:r>
              <a:rPr lang="en-US" sz="2800" b="1" dirty="0" smtClean="0">
                <a:solidFill>
                  <a:schemeClr val="bg2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2800" b="1" dirty="0" smtClean="0">
                <a:solidFill>
                  <a:schemeClr val="bg2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2800" dirty="0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4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সামাজেক</a:t>
            </a:r>
            <a:r>
              <a:rPr lang="en-US" sz="44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যোগাযোগ</a:t>
            </a:r>
            <a:r>
              <a:rPr lang="en-US" sz="44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44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সাইট </a:t>
            </a:r>
            <a:endParaRPr lang="en-US" sz="4400" dirty="0">
              <a:solidFill>
                <a:srgbClr val="002060"/>
              </a:solidFill>
            </a:endParaRPr>
          </a:p>
        </p:txBody>
      </p:sp>
      <p:cxnSp>
        <p:nvCxnSpPr>
          <p:cNvPr id="9" name="Straight Connector 8"/>
          <p:cNvCxnSpPr/>
          <p:nvPr/>
        </p:nvCxnSpPr>
        <p:spPr>
          <a:xfrm>
            <a:off x="514739" y="685800"/>
            <a:ext cx="8229600" cy="1588"/>
          </a:xfrm>
          <a:prstGeom prst="line">
            <a:avLst/>
          </a:prstGeom>
          <a:ln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122" name="Picture 2" descr="http://vignette3.wikia.nocookie.net/cc71test/images/d/d8/Friend_request.png/revision/latest?cb=2013021902010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770" y="1373188"/>
            <a:ext cx="3743325" cy="3743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http://static1.squarespace.com/static/5229e2ade4b0e666272bd694/523e0e43e4b07afea7f34b23/523e0e48e4b05da14108228f/1385011514295/CampBarnabas_FB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87824" y="1238052"/>
            <a:ext cx="3743325" cy="3743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8747652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80436" y="4837093"/>
            <a:ext cx="33528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dirty="0" err="1" smtClean="0">
                <a:solidFill>
                  <a:schemeClr val="bg2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মোবাইলে</a:t>
            </a:r>
            <a:r>
              <a:rPr lang="en-US" sz="3200" dirty="0" smtClean="0">
                <a:solidFill>
                  <a:schemeClr val="bg2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bg2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ফেসবুক</a:t>
            </a:r>
            <a:r>
              <a:rPr lang="en-US" sz="3200" dirty="0" smtClean="0">
                <a:solidFill>
                  <a:schemeClr val="bg2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bg2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ব্যবহারের</a:t>
            </a:r>
            <a:r>
              <a:rPr lang="en-US" sz="3200" dirty="0" smtClean="0">
                <a:solidFill>
                  <a:schemeClr val="bg2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bg2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</a:t>
            </a:r>
            <a:r>
              <a:rPr lang="en-US" sz="3200" dirty="0" smtClean="0">
                <a:solidFill>
                  <a:schemeClr val="bg2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bg2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লগ-আউট</a:t>
            </a:r>
            <a:r>
              <a:rPr lang="bn-BD" sz="3200" dirty="0" smtClean="0">
                <a:solidFill>
                  <a:schemeClr val="bg2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bg2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করা</a:t>
            </a:r>
            <a:endParaRPr lang="en-US" sz="3200" dirty="0"/>
          </a:p>
        </p:txBody>
      </p:sp>
      <p:grpSp>
        <p:nvGrpSpPr>
          <p:cNvPr id="3" name="Group 3"/>
          <p:cNvGrpSpPr/>
          <p:nvPr/>
        </p:nvGrpSpPr>
        <p:grpSpPr>
          <a:xfrm>
            <a:off x="346230" y="956532"/>
            <a:ext cx="3621213" cy="3505201"/>
            <a:chOff x="346230" y="914399"/>
            <a:chExt cx="3621213" cy="3505201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46230" y="914399"/>
              <a:ext cx="3621213" cy="3505201"/>
            </a:xfrm>
            <a:prstGeom prst="rect">
              <a:avLst/>
            </a:prstGeom>
            <a:ln w="76200" cap="sq" cmpd="thickThin">
              <a:solidFill>
                <a:schemeClr val="tx2">
                  <a:lumMod val="90000"/>
                  <a:lumOff val="10000"/>
                </a:schemeClr>
              </a:solidFill>
              <a:prstDash val="solid"/>
              <a:miter lim="800000"/>
            </a:ln>
            <a:effectLst>
              <a:innerShdw blurRad="76200">
                <a:srgbClr val="000000"/>
              </a:innerShdw>
            </a:effectLst>
          </p:spPr>
        </p:pic>
        <p:cxnSp>
          <p:nvCxnSpPr>
            <p:cNvPr id="6" name="Straight Arrow Connector 5"/>
            <p:cNvCxnSpPr/>
            <p:nvPr/>
          </p:nvCxnSpPr>
          <p:spPr>
            <a:xfrm>
              <a:off x="1204912" y="3071737"/>
              <a:ext cx="468993" cy="539864"/>
            </a:xfrm>
            <a:prstGeom prst="straightConnector1">
              <a:avLst/>
            </a:prstGeom>
            <a:ln w="57150">
              <a:solidFill>
                <a:schemeClr val="accent6">
                  <a:lumMod val="75000"/>
                </a:schemeClr>
              </a:solidFill>
              <a:headEnd type="triangle" w="med" len="med"/>
              <a:tailEnd type="none" w="med" len="med"/>
            </a:ln>
          </p:spPr>
          <p:style>
            <a:lnRef idx="3">
              <a:schemeClr val="accent6"/>
            </a:lnRef>
            <a:fillRef idx="0">
              <a:schemeClr val="accent6"/>
            </a:fillRef>
            <a:effectRef idx="2">
              <a:schemeClr val="accent6"/>
            </a:effectRef>
            <a:fontRef idx="minor">
              <a:schemeClr val="tx1"/>
            </a:fontRef>
          </p:style>
        </p:cxnSp>
      </p:grpSp>
      <p:sp>
        <p:nvSpPr>
          <p:cNvPr id="8" name="Rectangle 7"/>
          <p:cNvSpPr/>
          <p:nvPr/>
        </p:nvSpPr>
        <p:spPr>
          <a:xfrm>
            <a:off x="4308106" y="4837092"/>
            <a:ext cx="4391024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dirty="0" err="1" smtClean="0">
                <a:solidFill>
                  <a:schemeClr val="bg2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ফেসবুক</a:t>
            </a:r>
            <a:r>
              <a:rPr lang="en-US" sz="3200" dirty="0" smtClean="0">
                <a:solidFill>
                  <a:schemeClr val="bg2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bg2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এপ্লিকেশন</a:t>
            </a:r>
            <a:r>
              <a:rPr lang="en-US" sz="3200" dirty="0" smtClean="0">
                <a:solidFill>
                  <a:schemeClr val="bg2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bg2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ব্যবহারের</a:t>
            </a:r>
            <a:r>
              <a:rPr lang="en-US" sz="3200" dirty="0" smtClean="0">
                <a:solidFill>
                  <a:schemeClr val="bg2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bg2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অনুরোধ</a:t>
            </a:r>
            <a:r>
              <a:rPr lang="en-US" sz="3200" dirty="0" smtClean="0">
                <a:solidFill>
                  <a:schemeClr val="bg2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bg2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এলে</a:t>
            </a:r>
            <a:r>
              <a:rPr lang="en-US" sz="3200" dirty="0" smtClean="0">
                <a:solidFill>
                  <a:schemeClr val="bg2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bg2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নিশ্চিত</a:t>
            </a:r>
            <a:r>
              <a:rPr lang="en-US" sz="3200" dirty="0" smtClean="0">
                <a:solidFill>
                  <a:schemeClr val="bg2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bg2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হয়ে</a:t>
            </a:r>
            <a:r>
              <a:rPr lang="en-US" sz="3200" dirty="0" smtClean="0">
                <a:solidFill>
                  <a:schemeClr val="bg2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bg2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ক্লিক</a:t>
            </a:r>
            <a:r>
              <a:rPr lang="en-US" sz="3200" dirty="0" smtClean="0">
                <a:solidFill>
                  <a:schemeClr val="bg2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bg2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করা</a:t>
            </a:r>
            <a:r>
              <a:rPr lang="bn-BD" sz="3200" dirty="0" smtClean="0">
                <a:solidFill>
                  <a:schemeClr val="bg2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200" dirty="0"/>
          </a:p>
        </p:txBody>
      </p:sp>
      <p:grpSp>
        <p:nvGrpSpPr>
          <p:cNvPr id="4" name="Group 2"/>
          <p:cNvGrpSpPr/>
          <p:nvPr/>
        </p:nvGrpSpPr>
        <p:grpSpPr>
          <a:xfrm>
            <a:off x="4196613" y="956532"/>
            <a:ext cx="4614011" cy="3505201"/>
            <a:chOff x="4196613" y="914399"/>
            <a:chExt cx="4614011" cy="3505201"/>
          </a:xfrm>
        </p:grpSpPr>
        <p:pic>
          <p:nvPicPr>
            <p:cNvPr id="10" name="Picture 9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0744" r="2795"/>
            <a:stretch/>
          </p:blipFill>
          <p:spPr>
            <a:xfrm>
              <a:off x="4196613" y="914399"/>
              <a:ext cx="4614011" cy="3505201"/>
            </a:xfrm>
            <a:prstGeom prst="rect">
              <a:avLst/>
            </a:prstGeom>
            <a:ln w="76200" cap="sq" cmpd="thickThin">
              <a:solidFill>
                <a:schemeClr val="bg1">
                  <a:lumMod val="50000"/>
                </a:schemeClr>
              </a:solidFill>
              <a:prstDash val="solid"/>
              <a:miter lim="800000"/>
            </a:ln>
            <a:effectLst>
              <a:innerShdw blurRad="76200">
                <a:srgbClr val="000000"/>
              </a:innerShdw>
            </a:effectLst>
          </p:spPr>
        </p:pic>
        <p:cxnSp>
          <p:nvCxnSpPr>
            <p:cNvPr id="11" name="Straight Arrow Connector 10"/>
            <p:cNvCxnSpPr/>
            <p:nvPr/>
          </p:nvCxnSpPr>
          <p:spPr>
            <a:xfrm>
              <a:off x="4876800" y="1601014"/>
              <a:ext cx="838200" cy="989786"/>
            </a:xfrm>
            <a:prstGeom prst="straightConnector1">
              <a:avLst/>
            </a:prstGeom>
            <a:ln w="76200">
              <a:solidFill>
                <a:schemeClr val="bg1">
                  <a:lumMod val="50000"/>
                </a:schemeClr>
              </a:solidFill>
              <a:headEnd type="triangle" w="med" len="med"/>
              <a:tailEnd type="none" w="med" len="med"/>
            </a:ln>
          </p:spPr>
          <p:style>
            <a:lnRef idx="3">
              <a:schemeClr val="accent6"/>
            </a:lnRef>
            <a:fillRef idx="0">
              <a:schemeClr val="accent6"/>
            </a:fillRef>
            <a:effectRef idx="2">
              <a:schemeClr val="accent6"/>
            </a:effectRef>
            <a:fontRef idx="minor">
              <a:schemeClr val="tx1"/>
            </a:fontRef>
          </p:style>
        </p:cxnSp>
      </p:grpSp>
      <p:sp>
        <p:nvSpPr>
          <p:cNvPr id="12" name="Rectangle 11"/>
          <p:cNvSpPr/>
          <p:nvPr/>
        </p:nvSpPr>
        <p:spPr>
          <a:xfrm>
            <a:off x="0" y="0"/>
            <a:ext cx="914400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4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সামাজিক</a:t>
            </a:r>
            <a:r>
              <a:rPr lang="en-US" sz="44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যোগাযোগ</a:t>
            </a:r>
            <a:r>
              <a:rPr lang="en-US" sz="44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44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সাইট </a:t>
            </a:r>
            <a:endParaRPr lang="en-US" sz="4400" dirty="0">
              <a:solidFill>
                <a:srgbClr val="002060"/>
              </a:solidFill>
            </a:endParaRPr>
          </a:p>
        </p:txBody>
      </p:sp>
      <p:cxnSp>
        <p:nvCxnSpPr>
          <p:cNvPr id="13" name="Straight Connector 12"/>
          <p:cNvCxnSpPr/>
          <p:nvPr/>
        </p:nvCxnSpPr>
        <p:spPr>
          <a:xfrm>
            <a:off x="514739" y="685800"/>
            <a:ext cx="8229600" cy="1588"/>
          </a:xfrm>
          <a:prstGeom prst="line">
            <a:avLst/>
          </a:prstGeom>
          <a:ln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1831245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85800" y="5739825"/>
            <a:ext cx="782536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বয়সোপযোগী</a:t>
            </a:r>
            <a:r>
              <a:rPr lang="en-US" sz="32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সাইট</a:t>
            </a:r>
            <a:r>
              <a:rPr lang="en-US" sz="32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ব্যবহার</a:t>
            </a:r>
            <a:r>
              <a:rPr lang="en-US" sz="32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32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হবে</a:t>
            </a:r>
            <a:endParaRPr lang="en-US" sz="3200" dirty="0">
              <a:solidFill>
                <a:srgbClr val="7030A0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4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বয়সোপযোগী</a:t>
            </a:r>
            <a:r>
              <a:rPr lang="en-US" sz="44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44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সাইট </a:t>
            </a:r>
            <a:endParaRPr lang="en-US" sz="4400" dirty="0">
              <a:solidFill>
                <a:srgbClr val="002060"/>
              </a:solidFill>
            </a:endParaRPr>
          </a:p>
        </p:txBody>
      </p:sp>
      <p:cxnSp>
        <p:nvCxnSpPr>
          <p:cNvPr id="13" name="Straight Connector 12"/>
          <p:cNvCxnSpPr/>
          <p:nvPr/>
        </p:nvCxnSpPr>
        <p:spPr>
          <a:xfrm>
            <a:off x="514739" y="685800"/>
            <a:ext cx="8229600" cy="1588"/>
          </a:xfrm>
          <a:prstGeom prst="line">
            <a:avLst/>
          </a:prstGeom>
          <a:ln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/>
          <a:srcRect r="1563" b="7334"/>
          <a:stretch/>
        </p:blipFill>
        <p:spPr>
          <a:xfrm>
            <a:off x="533400" y="1048008"/>
            <a:ext cx="8001000" cy="4413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831245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0" y="0"/>
            <a:ext cx="9144000" cy="836154"/>
          </a:xfrm>
          <a:prstGeom prst="roundRect">
            <a:avLst>
              <a:gd name="adj" fmla="val 15378"/>
            </a:avLst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threePt" dir="t"/>
            </a:scene3d>
            <a:sp3d extrusionH="57150">
              <a:bevelT w="38100" h="38100" prst="slope"/>
            </a:sp3d>
          </a:bodyPr>
          <a:lstStyle/>
          <a:p>
            <a:pPr algn="ctr"/>
            <a:r>
              <a:rPr lang="bn-BD" sz="4400" dirty="0" smtClean="0">
                <a:ln w="0"/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দলগত কাজ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457200" y="4419600"/>
            <a:ext cx="81534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কীভাবে</a:t>
            </a:r>
            <a:r>
              <a:rPr lang="en-US" sz="4000" dirty="0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সামাজিক</a:t>
            </a:r>
            <a:r>
              <a:rPr lang="en-US" sz="4000" dirty="0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যোগাযোগ</a:t>
            </a:r>
            <a:r>
              <a:rPr lang="en-US" sz="4000" dirty="0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সাইটে</a:t>
            </a:r>
            <a:r>
              <a:rPr lang="en-US" sz="4000" dirty="0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ব্যক্তিগত</a:t>
            </a:r>
            <a:r>
              <a:rPr lang="en-US" sz="4000" dirty="0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নিরাপত্তা</a:t>
            </a:r>
            <a:r>
              <a:rPr lang="en-US" sz="4000" dirty="0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নিশ্চিত</a:t>
            </a:r>
            <a:r>
              <a:rPr lang="en-US" sz="4000" dirty="0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করা</a:t>
            </a:r>
            <a:r>
              <a:rPr lang="en-US" sz="4000" dirty="0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যায়</a:t>
            </a:r>
            <a:r>
              <a:rPr lang="en-US" sz="4000" dirty="0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4000" dirty="0" err="1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তা</a:t>
            </a:r>
            <a:r>
              <a:rPr lang="bn-BD" sz="4000" dirty="0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বর্ণনা কর?</a:t>
            </a:r>
            <a:endParaRPr lang="en-US" sz="4000" dirty="0">
              <a:ln w="0"/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26626" name="Picture 2" descr="http://adesivifacebook.com/wp-content/uploads/2013/04/adesivo-facebook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276600" y="990600"/>
            <a:ext cx="3048000" cy="3048000"/>
          </a:xfrm>
          <a:prstGeom prst="rect">
            <a:avLst/>
          </a:prstGeom>
          <a:noFill/>
        </p:spPr>
      </p:pic>
      <p:cxnSp>
        <p:nvCxnSpPr>
          <p:cNvPr id="9" name="Straight Connector 8"/>
          <p:cNvCxnSpPr/>
          <p:nvPr/>
        </p:nvCxnSpPr>
        <p:spPr>
          <a:xfrm>
            <a:off x="514739" y="685800"/>
            <a:ext cx="8229600" cy="1588"/>
          </a:xfrm>
          <a:prstGeom prst="line">
            <a:avLst/>
          </a:prstGeom>
          <a:ln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7780749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0" y="0"/>
            <a:ext cx="9144000" cy="836154"/>
          </a:xfrm>
          <a:prstGeom prst="roundRect">
            <a:avLst>
              <a:gd name="adj" fmla="val 15378"/>
            </a:avLst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threePt" dir="t"/>
            </a:scene3d>
            <a:sp3d extrusionH="57150">
              <a:bevelT w="38100" h="38100" prst="slope"/>
            </a:sp3d>
          </a:bodyPr>
          <a:lstStyle/>
          <a:p>
            <a:pPr algn="ctr"/>
            <a:r>
              <a:rPr lang="bn-BD" sz="4400" dirty="0" smtClean="0">
                <a:ln w="0"/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মূল্যায়ন</a:t>
            </a:r>
          </a:p>
        </p:txBody>
      </p:sp>
      <p:sp>
        <p:nvSpPr>
          <p:cNvPr id="3" name="Rectangle 2"/>
          <p:cNvSpPr/>
          <p:nvPr/>
        </p:nvSpPr>
        <p:spPr>
          <a:xfrm>
            <a:off x="1604429" y="4606452"/>
            <a:ext cx="715857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BD" sz="2800" b="1" dirty="0" smtClean="0">
                <a:solidFill>
                  <a:schemeClr val="bg2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ওয়েবে নিরাপদ থাকার কয়টি সাইট বর্ণিত হয়েছে</a:t>
            </a:r>
            <a:r>
              <a:rPr lang="bn-BD" sz="28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-</a:t>
            </a:r>
            <a:r>
              <a:rPr lang="en-US" sz="28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28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2800" b="1" dirty="0">
              <a:solidFill>
                <a:schemeClr val="bg2">
                  <a:lumMod val="10000"/>
                </a:schemeClr>
              </a:solidFill>
            </a:endParaRPr>
          </a:p>
        </p:txBody>
      </p:sp>
      <p:sp>
        <p:nvSpPr>
          <p:cNvPr id="4" name="Right Arrow 3"/>
          <p:cNvSpPr/>
          <p:nvPr/>
        </p:nvSpPr>
        <p:spPr>
          <a:xfrm>
            <a:off x="697779" y="4521843"/>
            <a:ext cx="810228" cy="659757"/>
          </a:xfrm>
          <a:prstGeom prst="rightArrow">
            <a:avLst>
              <a:gd name="adj1" fmla="val 67544"/>
              <a:gd name="adj2" fmla="val 50000"/>
            </a:avLst>
          </a:prstGeom>
          <a:solidFill>
            <a:schemeClr val="accent1">
              <a:lumMod val="40000"/>
              <a:lumOff val="60000"/>
            </a:schemeClr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৪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.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1" name="Right Arrow 20"/>
          <p:cNvSpPr/>
          <p:nvPr/>
        </p:nvSpPr>
        <p:spPr>
          <a:xfrm>
            <a:off x="718577" y="3646886"/>
            <a:ext cx="810228" cy="659757"/>
          </a:xfrm>
          <a:prstGeom prst="rightArrow">
            <a:avLst>
              <a:gd name="adj1" fmla="val 67544"/>
              <a:gd name="adj2" fmla="val 50000"/>
            </a:avLst>
          </a:prstGeom>
          <a:solidFill>
            <a:schemeClr val="accent1">
              <a:lumMod val="40000"/>
              <a:lumOff val="60000"/>
            </a:schemeClr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2800" dirty="0">
                <a:latin typeface="NikoshBAN" panose="02000000000000000000" pitchFamily="2" charset="0"/>
                <a:cs typeface="NikoshBAN" panose="02000000000000000000" pitchFamily="2" charset="0"/>
              </a:rPr>
              <a:t>৩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.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2" name="Right Arrow 21"/>
          <p:cNvSpPr/>
          <p:nvPr/>
        </p:nvSpPr>
        <p:spPr>
          <a:xfrm>
            <a:off x="697779" y="2798539"/>
            <a:ext cx="810228" cy="659757"/>
          </a:xfrm>
          <a:prstGeom prst="rightArrow">
            <a:avLst>
              <a:gd name="adj1" fmla="val 67544"/>
              <a:gd name="adj2" fmla="val 50000"/>
            </a:avLst>
          </a:prstGeom>
          <a:solidFill>
            <a:schemeClr val="accent1">
              <a:lumMod val="40000"/>
              <a:lumOff val="60000"/>
            </a:schemeClr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২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.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3" name="Right Arrow 22"/>
          <p:cNvSpPr/>
          <p:nvPr/>
        </p:nvSpPr>
        <p:spPr>
          <a:xfrm>
            <a:off x="718577" y="1978672"/>
            <a:ext cx="810228" cy="659757"/>
          </a:xfrm>
          <a:prstGeom prst="rightArrow">
            <a:avLst>
              <a:gd name="adj1" fmla="val 67544"/>
              <a:gd name="adj2" fmla="val 50000"/>
            </a:avLst>
          </a:prstGeom>
          <a:solidFill>
            <a:schemeClr val="accent1">
              <a:lumMod val="40000"/>
              <a:lumOff val="60000"/>
            </a:schemeClr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2800" dirty="0">
                <a:latin typeface="NikoshBAN" panose="02000000000000000000" pitchFamily="2" charset="0"/>
                <a:cs typeface="NikoshBAN" panose="02000000000000000000" pitchFamily="2" charset="0"/>
              </a:rPr>
              <a:t>১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.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1667355" y="2046940"/>
            <a:ext cx="457632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BD" sz="2800" b="1" dirty="0">
                <a:solidFill>
                  <a:schemeClr val="bg2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ওয়েবে নিরাপদ </a:t>
            </a:r>
            <a:r>
              <a:rPr lang="bn-BD" sz="2800" b="1" dirty="0" smtClean="0">
                <a:solidFill>
                  <a:schemeClr val="bg2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থাকা </a:t>
            </a:r>
            <a:r>
              <a:rPr lang="bn-BD" sz="28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বলতে কী বুঝায়? </a:t>
            </a:r>
            <a:endParaRPr lang="en-US" sz="2800" b="1" dirty="0">
              <a:solidFill>
                <a:schemeClr val="tx1">
                  <a:lumMod val="95000"/>
                  <a:lumOff val="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1665434" y="2866807"/>
            <a:ext cx="641176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BD" sz="2800" b="1" dirty="0">
                <a:solidFill>
                  <a:schemeClr val="bg2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সাধারণ ও ই-মেইল </a:t>
            </a:r>
            <a:r>
              <a:rPr lang="bn-BD" sz="2800" b="1" dirty="0" smtClean="0">
                <a:solidFill>
                  <a:schemeClr val="bg2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সাই</a:t>
            </a:r>
            <a:r>
              <a:rPr lang="en-US" sz="2800" b="1" dirty="0" err="1" smtClean="0">
                <a:solidFill>
                  <a:schemeClr val="bg2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টে</a:t>
            </a:r>
            <a:r>
              <a:rPr lang="en-US" sz="2800" b="1" dirty="0" smtClean="0">
                <a:solidFill>
                  <a:schemeClr val="bg2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solidFill>
                  <a:schemeClr val="bg2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নিরাপত্তার</a:t>
            </a:r>
            <a:r>
              <a:rPr lang="bn-BD" sz="2800" b="1" dirty="0" smtClean="0">
                <a:solidFill>
                  <a:schemeClr val="bg2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প্রয়োজন</a:t>
            </a:r>
            <a:r>
              <a:rPr lang="en-US" sz="2800" b="1" dirty="0" smtClean="0">
                <a:solidFill>
                  <a:schemeClr val="bg2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solidFill>
                  <a:schemeClr val="bg2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কেন</a:t>
            </a:r>
            <a:r>
              <a:rPr lang="bn-BD" sz="2800" b="1" dirty="0" smtClean="0">
                <a:solidFill>
                  <a:schemeClr val="bg2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bn-BD" sz="2800" b="1" dirty="0">
              <a:ln w="0"/>
              <a:solidFill>
                <a:schemeClr val="tx1">
                  <a:lumMod val="95000"/>
                  <a:lumOff val="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1665434" y="3720584"/>
            <a:ext cx="683712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BD" sz="2800" b="1" dirty="0" smtClean="0">
                <a:solidFill>
                  <a:schemeClr val="bg2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সাইবার ক্যাফে কম্পিউটার ব্যবহারের পর কী করা প্রয়োজন?</a:t>
            </a:r>
            <a:r>
              <a:rPr lang="bn-BD" sz="28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2800" dirty="0"/>
          </a:p>
        </p:txBody>
      </p:sp>
      <p:cxnSp>
        <p:nvCxnSpPr>
          <p:cNvPr id="28" name="Straight Connector 27"/>
          <p:cNvCxnSpPr/>
          <p:nvPr/>
        </p:nvCxnSpPr>
        <p:spPr>
          <a:xfrm>
            <a:off x="514739" y="685800"/>
            <a:ext cx="8229600" cy="1588"/>
          </a:xfrm>
          <a:prstGeom prst="line">
            <a:avLst/>
          </a:prstGeom>
          <a:ln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374728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 animBg="1"/>
      <p:bldP spid="21" grpId="0" animBg="1"/>
      <p:bldP spid="22" grpId="0" animBg="1"/>
      <p:bldP spid="23" grpId="0" animBg="1"/>
      <p:bldP spid="24" grpId="0"/>
      <p:bldP spid="25" grpId="0"/>
      <p:bldP spid="2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"/>
          <p:cNvPicPr>
            <a:picLocks noChangeAspect="1" noChangeArrowheads="1"/>
          </p:cNvPicPr>
          <p:nvPr/>
        </p:nvPicPr>
        <p:blipFill>
          <a:blip r:embed="rId2"/>
          <a:srcRect l="28608" t="23197" r="24588" b="60161"/>
          <a:stretch>
            <a:fillRect/>
          </a:stretch>
        </p:blipFill>
        <p:spPr bwMode="auto">
          <a:xfrm>
            <a:off x="2133600" y="1066800"/>
            <a:ext cx="5486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7650" name="Picture 2" descr="http://btckstorage.blob.core.windows.net/site1203/clipSafetyWebSafe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14400" y="2514600"/>
            <a:ext cx="7391400" cy="264242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0" y="0"/>
            <a:ext cx="9144000" cy="836154"/>
          </a:xfrm>
          <a:prstGeom prst="roundRect">
            <a:avLst>
              <a:gd name="adj" fmla="val 15378"/>
            </a:avLst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threePt" dir="t"/>
            </a:scene3d>
            <a:sp3d extrusionH="57150">
              <a:bevelT w="38100" h="38100" prst="slope"/>
            </a:sp3d>
          </a:bodyPr>
          <a:lstStyle/>
          <a:p>
            <a:pPr algn="ctr"/>
            <a:r>
              <a:rPr lang="bn-BD" sz="4400" dirty="0" smtClean="0">
                <a:ln w="0"/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বাড়ির কাজ</a:t>
            </a:r>
          </a:p>
        </p:txBody>
      </p:sp>
      <p:sp>
        <p:nvSpPr>
          <p:cNvPr id="3" name="Rectangle 2"/>
          <p:cNvSpPr/>
          <p:nvPr/>
        </p:nvSpPr>
        <p:spPr>
          <a:xfrm>
            <a:off x="609600" y="4876800"/>
            <a:ext cx="800100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dirty="0" err="1" smtClean="0">
                <a:solidFill>
                  <a:schemeClr val="bg2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তুমি</a:t>
            </a:r>
            <a:r>
              <a:rPr lang="en-US" sz="3600" dirty="0" smtClean="0">
                <a:solidFill>
                  <a:schemeClr val="bg2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bg2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বিভিন্ন</a:t>
            </a:r>
            <a:r>
              <a:rPr lang="en-US" sz="3600" dirty="0" smtClean="0">
                <a:solidFill>
                  <a:schemeClr val="bg2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bg2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প্রয়োজনে</a:t>
            </a:r>
            <a:r>
              <a:rPr lang="en-US" sz="3600" dirty="0" smtClean="0">
                <a:solidFill>
                  <a:schemeClr val="bg2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bg2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সাধারনত</a:t>
            </a:r>
            <a:r>
              <a:rPr lang="bn-BD" sz="3600" dirty="0" smtClean="0">
                <a:solidFill>
                  <a:schemeClr val="bg2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কী</a:t>
            </a:r>
            <a:r>
              <a:rPr lang="en-US" sz="3600" dirty="0" smtClean="0">
                <a:solidFill>
                  <a:schemeClr val="bg2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600" dirty="0">
                <a:solidFill>
                  <a:schemeClr val="bg2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কী </a:t>
            </a:r>
            <a:r>
              <a:rPr lang="bn-BD" sz="3600" dirty="0" smtClean="0">
                <a:solidFill>
                  <a:schemeClr val="bg2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ধরণের</a:t>
            </a:r>
            <a:r>
              <a:rPr lang="en-US" sz="3600" dirty="0" smtClean="0">
                <a:solidFill>
                  <a:schemeClr val="bg2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bg2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ওয়েবসাইট</a:t>
            </a:r>
            <a:r>
              <a:rPr lang="en-US" sz="3600" dirty="0" smtClean="0">
                <a:solidFill>
                  <a:schemeClr val="bg2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bg2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ব্যবহার</a:t>
            </a:r>
            <a:r>
              <a:rPr lang="en-US" sz="3600" dirty="0" smtClean="0">
                <a:solidFill>
                  <a:schemeClr val="bg2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bg2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</a:t>
            </a:r>
            <a:r>
              <a:rPr lang="en-US" sz="3600" dirty="0" smtClean="0">
                <a:solidFill>
                  <a:schemeClr val="bg2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bg2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তার</a:t>
            </a:r>
            <a:r>
              <a:rPr lang="en-US" sz="3600" dirty="0" smtClean="0">
                <a:solidFill>
                  <a:schemeClr val="bg2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bg2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একটা</a:t>
            </a:r>
            <a:r>
              <a:rPr lang="en-US" sz="3600" dirty="0" smtClean="0">
                <a:solidFill>
                  <a:schemeClr val="bg2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bg2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তালিকা</a:t>
            </a:r>
            <a:r>
              <a:rPr lang="en-US" sz="3600" dirty="0" smtClean="0">
                <a:solidFill>
                  <a:schemeClr val="bg2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bg2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তৈরি</a:t>
            </a:r>
            <a:r>
              <a:rPr lang="en-US" sz="3600" dirty="0" smtClean="0">
                <a:solidFill>
                  <a:schemeClr val="bg2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bg2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bn-BD" sz="3600" dirty="0" smtClean="0">
                <a:solidFill>
                  <a:schemeClr val="bg2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আনবে।</a:t>
            </a:r>
            <a:endParaRPr lang="bn-BD" sz="3600" dirty="0">
              <a:ln w="0"/>
              <a:solidFill>
                <a:schemeClr val="tx1">
                  <a:lumMod val="95000"/>
                  <a:lumOff val="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2530" name="Picture 2" descr="http://4.bp.blogspot.com/-eOd_6nMG2h8/Tw_WFPPO0_I/AAAAAAAABwE/_ELFawxiiAc/s1600/musica+facebook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76600" y="1371600"/>
            <a:ext cx="2647950" cy="3162301"/>
          </a:xfrm>
          <a:prstGeom prst="rect">
            <a:avLst/>
          </a:prstGeom>
          <a:noFill/>
        </p:spPr>
      </p:pic>
      <p:cxnSp>
        <p:nvCxnSpPr>
          <p:cNvPr id="6" name="Straight Connector 5"/>
          <p:cNvCxnSpPr/>
          <p:nvPr/>
        </p:nvCxnSpPr>
        <p:spPr>
          <a:xfrm>
            <a:off x="514739" y="685800"/>
            <a:ext cx="8229600" cy="1588"/>
          </a:xfrm>
          <a:prstGeom prst="line">
            <a:avLst/>
          </a:prstGeom>
          <a:ln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7761887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14400" y="4876800"/>
            <a:ext cx="75438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আমাদের</a:t>
            </a:r>
            <a:r>
              <a:rPr lang="en-US" sz="44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প্রতিটি</a:t>
            </a:r>
            <a:r>
              <a:rPr lang="en-US" sz="44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মূহুর্ত</a:t>
            </a:r>
            <a:r>
              <a:rPr lang="en-US" sz="44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</a:p>
          <a:p>
            <a:pPr algn="ctr"/>
            <a:r>
              <a:rPr lang="en-US" sz="44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ফুলের</a:t>
            </a:r>
            <a:r>
              <a:rPr lang="en-US" sz="44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মতো</a:t>
            </a:r>
            <a:r>
              <a:rPr lang="en-US" sz="44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সুন্দর</a:t>
            </a:r>
            <a:r>
              <a:rPr lang="en-US" sz="44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হোক</a:t>
            </a:r>
            <a:endParaRPr lang="en-US" sz="4400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5058" name="Picture 2" descr="https://cdn3.iconfinder.com/data/icons/online-marketing-vol-3/72/134-512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362200" y="381000"/>
            <a:ext cx="4572000" cy="4572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111500" y="228600"/>
            <a:ext cx="3365500" cy="685800"/>
          </a:xfrm>
          <a:prstGeom prst="rect">
            <a:avLst/>
          </a:prstGeom>
          <a:noFill/>
          <a:scene3d>
            <a:camera prst="orthographicFront"/>
            <a:lightRig rig="soft" dir="tl">
              <a:rot lat="0" lon="0" rev="0"/>
            </a:lightRig>
          </a:scene3d>
          <a:sp3d>
            <a:bevelT/>
          </a:sp3d>
        </p:spPr>
        <p:txBody>
          <a:bodyPr wrap="none" rtlCol="0">
            <a:prstTxWarp prst="textInflateTop">
              <a:avLst>
                <a:gd name="adj" fmla="val 0"/>
              </a:avLst>
            </a:prstTxWarp>
            <a:spAutoFit/>
          </a:bodyPr>
          <a:lstStyle/>
          <a:p>
            <a:pPr>
              <a:buNone/>
            </a:pPr>
            <a:r>
              <a:rPr lang="bn-IN" sz="5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  <a:reflection blurRad="6350" stA="55000" endA="300" endPos="455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কৃতজ্ঞতা স্বীকার </a:t>
            </a:r>
            <a:endParaRPr lang="en-US" sz="50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  <a:reflection blurRad="6350" stA="55000" endA="300" endPos="45500" dir="5400000" sy="-100000" algn="bl" rotWithShape="0"/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85145" y="2493814"/>
            <a:ext cx="8534400" cy="841384"/>
          </a:xfrm>
          <a:prstGeom prst="rect">
            <a:avLst/>
          </a:prstGeom>
          <a:solidFill>
            <a:srgbClr val="FFFF66"/>
          </a:solidFill>
        </p:spPr>
        <p:txBody>
          <a:bodyPr wrap="square" rtlCol="0">
            <a:spAutoFit/>
          </a:bodyPr>
          <a:lstStyle/>
          <a:p>
            <a:pPr algn="ctr">
              <a:buNone/>
            </a:pPr>
            <a:r>
              <a:rPr lang="bn-IN" sz="2667" dirty="0">
                <a:solidFill>
                  <a:srgbClr val="005426"/>
                </a:solidFill>
                <a:latin typeface="Nikosh" pitchFamily="2" charset="0"/>
                <a:cs typeface="Nikosh" pitchFamily="2" charset="0"/>
              </a:rPr>
              <a:t>এবং </a:t>
            </a:r>
            <a:r>
              <a:rPr lang="en-US" sz="2667" dirty="0" err="1">
                <a:solidFill>
                  <a:srgbClr val="005426"/>
                </a:solidFill>
                <a:latin typeface="Nikosh" pitchFamily="2" charset="0"/>
                <a:cs typeface="Nikosh" pitchFamily="2" charset="0"/>
              </a:rPr>
              <a:t>সুপারভাইজর</a:t>
            </a:r>
            <a:r>
              <a:rPr lang="bn-IN" sz="2667" dirty="0">
                <a:solidFill>
                  <a:srgbClr val="005426"/>
                </a:solidFill>
                <a:latin typeface="Nikosh" pitchFamily="2" charset="0"/>
                <a:cs typeface="Nikosh" pitchFamily="2" charset="0"/>
              </a:rPr>
              <a:t> হিসেবে যাঁদের নির্দেশনা, পরামর্শ ও তত্ত্বাবধানে এই মডেল কন্টেন্ট সমৃদ্ধ হয়েছে তারা হলেন-  </a:t>
            </a:r>
            <a:endParaRPr lang="en-US" sz="2667" dirty="0">
              <a:solidFill>
                <a:srgbClr val="005426"/>
              </a:solidFill>
              <a:latin typeface="Nikosh" pitchFamily="2" charset="0"/>
              <a:cs typeface="Nikosh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81000" y="1562100"/>
            <a:ext cx="8382000" cy="519373"/>
          </a:xfrm>
          <a:prstGeom prst="rect">
            <a:avLst/>
          </a:prstGeom>
          <a:solidFill>
            <a:srgbClr val="CCFF99"/>
          </a:solidFill>
        </p:spPr>
        <p:txBody>
          <a:bodyPr wrap="square" rtlCol="0">
            <a:spAutoFit/>
          </a:bodyPr>
          <a:lstStyle/>
          <a:p>
            <a:pPr algn="ctr">
              <a:buNone/>
            </a:pPr>
            <a:r>
              <a:rPr lang="bn-IN" sz="3000" dirty="0">
                <a:solidFill>
                  <a:srgbClr val="003399"/>
                </a:solidFill>
                <a:latin typeface="Nikosh" pitchFamily="2" charset="0"/>
                <a:cs typeface="Nikosh" pitchFamily="2" charset="0"/>
              </a:rPr>
              <a:t>শিক্ষা মন্ত্রণালয়, মাউশি, এনসিটিবি ও এটুআই-এর সংশ্লিষ্ট কর্মকর্তাবৃন্দ </a:t>
            </a:r>
            <a:endParaRPr lang="en-US" sz="3000" dirty="0">
              <a:solidFill>
                <a:srgbClr val="003399"/>
              </a:solidFill>
              <a:latin typeface="Nikosh" pitchFamily="2" charset="0"/>
              <a:cs typeface="Nikosh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85145" y="3784600"/>
            <a:ext cx="8572500" cy="1734064"/>
          </a:xfrm>
          <a:prstGeom prst="rect">
            <a:avLst/>
          </a:prstGeom>
          <a:solidFill>
            <a:srgbClr val="66CCFF"/>
          </a:solidFill>
        </p:spPr>
        <p:txBody>
          <a:bodyPr wrap="square" rtlCol="0">
            <a:spAutoFit/>
          </a:bodyPr>
          <a:lstStyle/>
          <a:p>
            <a:pPr algn="ctr">
              <a:buNone/>
            </a:pPr>
            <a:r>
              <a:rPr lang="bn-IN" sz="2667" dirty="0">
                <a:latin typeface="Nikosh" pitchFamily="2" charset="0"/>
                <a:cs typeface="Nikosh" pitchFamily="2" charset="0"/>
              </a:rPr>
              <a:t>জনাব মোঃ </a:t>
            </a:r>
            <a:r>
              <a:rPr lang="en-US" sz="2667" dirty="0" err="1">
                <a:latin typeface="Nikosh" pitchFamily="2" charset="0"/>
                <a:cs typeface="Nikosh" pitchFamily="2" charset="0"/>
              </a:rPr>
              <a:t>কবির</a:t>
            </a:r>
            <a:r>
              <a:rPr lang="en-US" sz="2667" dirty="0">
                <a:latin typeface="Nikosh" pitchFamily="2" charset="0"/>
                <a:cs typeface="Nikosh" pitchFamily="2" charset="0"/>
              </a:rPr>
              <a:t> </a:t>
            </a:r>
            <a:r>
              <a:rPr lang="en-US" sz="2667" dirty="0" err="1">
                <a:latin typeface="Nikosh" pitchFamily="2" charset="0"/>
                <a:cs typeface="Nikosh" pitchFamily="2" charset="0"/>
              </a:rPr>
              <a:t>হোসেন</a:t>
            </a:r>
            <a:r>
              <a:rPr lang="en-US" sz="2667" dirty="0">
                <a:latin typeface="Nikosh" pitchFamily="2" charset="0"/>
                <a:cs typeface="Nikosh" pitchFamily="2" charset="0"/>
              </a:rPr>
              <a:t>, </a:t>
            </a:r>
            <a:r>
              <a:rPr lang="en-US" sz="2667" dirty="0" err="1">
                <a:latin typeface="Nikosh" pitchFamily="2" charset="0"/>
                <a:cs typeface="Nikosh" pitchFamily="2" charset="0"/>
              </a:rPr>
              <a:t>সহকারী</a:t>
            </a:r>
            <a:r>
              <a:rPr lang="en-US" sz="2667" dirty="0">
                <a:latin typeface="Nikosh" pitchFamily="2" charset="0"/>
                <a:cs typeface="Nikosh" pitchFamily="2" charset="0"/>
              </a:rPr>
              <a:t> </a:t>
            </a:r>
            <a:r>
              <a:rPr lang="en-US" sz="2667" dirty="0" err="1">
                <a:latin typeface="Nikosh" pitchFamily="2" charset="0"/>
                <a:cs typeface="Nikosh" pitchFamily="2" charset="0"/>
              </a:rPr>
              <a:t>অধ্যাপক</a:t>
            </a:r>
            <a:r>
              <a:rPr lang="bn-IN" sz="2667" dirty="0">
                <a:latin typeface="Nikosh" pitchFamily="2" charset="0"/>
                <a:cs typeface="Nikosh" pitchFamily="2" charset="0"/>
              </a:rPr>
              <a:t>, টিটিসি, </a:t>
            </a:r>
            <a:r>
              <a:rPr lang="en-US" sz="2667" dirty="0">
                <a:latin typeface="Nikosh" pitchFamily="2" charset="0"/>
                <a:cs typeface="Nikosh" pitchFamily="2" charset="0"/>
              </a:rPr>
              <a:t>ঢাকা</a:t>
            </a:r>
            <a:r>
              <a:rPr lang="en-US" sz="2667" dirty="0" smtClean="0">
                <a:latin typeface="Nikosh" pitchFamily="2" charset="0"/>
                <a:cs typeface="Nikosh" pitchFamily="2" charset="0"/>
              </a:rPr>
              <a:t>।</a:t>
            </a:r>
          </a:p>
          <a:p>
            <a:pPr algn="ctr">
              <a:buNone/>
            </a:pPr>
            <a:r>
              <a:rPr lang="bn-IN" sz="2667" dirty="0" smtClean="0">
                <a:latin typeface="Nikosh" pitchFamily="2" charset="0"/>
                <a:cs typeface="Nikosh" pitchFamily="2" charset="0"/>
              </a:rPr>
              <a:t>জনাব </a:t>
            </a:r>
            <a:r>
              <a:rPr lang="bn-IN" sz="2667" dirty="0">
                <a:latin typeface="Nikosh" pitchFamily="2" charset="0"/>
                <a:cs typeface="Nikosh" pitchFamily="2" charset="0"/>
              </a:rPr>
              <a:t>মোঃ</a:t>
            </a:r>
            <a:r>
              <a:rPr lang="en-US" sz="2667" dirty="0">
                <a:latin typeface="Nikosh" pitchFamily="2" charset="0"/>
                <a:cs typeface="Nikosh" pitchFamily="2" charset="0"/>
              </a:rPr>
              <a:t> </a:t>
            </a:r>
            <a:r>
              <a:rPr lang="en-US" sz="2667" dirty="0" err="1">
                <a:latin typeface="Nikosh" pitchFamily="2" charset="0"/>
                <a:cs typeface="Nikosh" pitchFamily="2" charset="0"/>
              </a:rPr>
              <a:t>আহসানুল</a:t>
            </a:r>
            <a:r>
              <a:rPr lang="en-US" sz="2667" dirty="0">
                <a:latin typeface="Nikosh" pitchFamily="2" charset="0"/>
                <a:cs typeface="Nikosh" pitchFamily="2" charset="0"/>
              </a:rPr>
              <a:t> </a:t>
            </a:r>
            <a:r>
              <a:rPr lang="en-US" sz="2667" dirty="0" err="1">
                <a:latin typeface="Nikosh" pitchFamily="2" charset="0"/>
                <a:cs typeface="Nikosh" pitchFamily="2" charset="0"/>
              </a:rPr>
              <a:t>আরেফিন</a:t>
            </a:r>
            <a:r>
              <a:rPr lang="en-US" sz="2667" dirty="0">
                <a:latin typeface="Nikosh" pitchFamily="2" charset="0"/>
                <a:cs typeface="Nikosh" pitchFamily="2" charset="0"/>
              </a:rPr>
              <a:t> </a:t>
            </a:r>
            <a:r>
              <a:rPr lang="en-US" sz="2667" dirty="0" err="1">
                <a:latin typeface="Nikosh" pitchFamily="2" charset="0"/>
                <a:cs typeface="Nikosh" pitchFamily="2" charset="0"/>
              </a:rPr>
              <a:t>চৌধুরী</a:t>
            </a:r>
            <a:r>
              <a:rPr lang="bn-IN" sz="2667" dirty="0">
                <a:latin typeface="Nikosh" pitchFamily="2" charset="0"/>
                <a:cs typeface="Nikosh" pitchFamily="2" charset="0"/>
              </a:rPr>
              <a:t>,</a:t>
            </a:r>
            <a:r>
              <a:rPr lang="en-US" sz="2667" dirty="0">
                <a:latin typeface="Nikosh" pitchFamily="2" charset="0"/>
                <a:cs typeface="Nikosh" pitchFamily="2" charset="0"/>
              </a:rPr>
              <a:t> </a:t>
            </a:r>
            <a:r>
              <a:rPr lang="en-US" sz="2667" dirty="0" err="1">
                <a:latin typeface="Nikosh" pitchFamily="2" charset="0"/>
                <a:cs typeface="Nikosh" pitchFamily="2" charset="0"/>
              </a:rPr>
              <a:t>শিক্ষা</a:t>
            </a:r>
            <a:r>
              <a:rPr lang="en-US" sz="2667" dirty="0">
                <a:latin typeface="Nikosh" pitchFamily="2" charset="0"/>
                <a:cs typeface="Nikosh" pitchFamily="2" charset="0"/>
              </a:rPr>
              <a:t>,</a:t>
            </a:r>
            <a:r>
              <a:rPr lang="bn-IN" sz="2667" dirty="0">
                <a:latin typeface="Nikosh" pitchFamily="2" charset="0"/>
                <a:cs typeface="Nikosh" pitchFamily="2" charset="0"/>
              </a:rPr>
              <a:t> সহকার</a:t>
            </a:r>
            <a:r>
              <a:rPr lang="en-US" sz="2667" dirty="0">
                <a:latin typeface="Nikosh" pitchFamily="2" charset="0"/>
                <a:cs typeface="Nikosh" pitchFamily="2" charset="0"/>
              </a:rPr>
              <a:t>ী</a:t>
            </a:r>
            <a:r>
              <a:rPr lang="bn-IN" sz="2667" dirty="0">
                <a:latin typeface="Nikosh" pitchFamily="2" charset="0"/>
                <a:cs typeface="Nikosh" pitchFamily="2" charset="0"/>
              </a:rPr>
              <a:t> অধ্যাপক, টিটিসি, </a:t>
            </a:r>
            <a:r>
              <a:rPr lang="en-US" sz="2667" dirty="0" err="1">
                <a:latin typeface="Nikosh" pitchFamily="2" charset="0"/>
                <a:cs typeface="Nikosh" pitchFamily="2" charset="0"/>
              </a:rPr>
              <a:t>পাবনা</a:t>
            </a:r>
            <a:r>
              <a:rPr lang="en-US" sz="2667" dirty="0" smtClean="0">
                <a:latin typeface="Nikosh" pitchFamily="2" charset="0"/>
                <a:cs typeface="Nikosh" pitchFamily="2" charset="0"/>
              </a:rPr>
              <a:t>।</a:t>
            </a:r>
          </a:p>
          <a:p>
            <a:pPr algn="ctr"/>
            <a:r>
              <a:rPr lang="bn-BD" sz="2667" dirty="0">
                <a:latin typeface="Nikosh" pitchFamily="2" charset="0"/>
                <a:cs typeface="Nikosh" pitchFamily="2" charset="0"/>
              </a:rPr>
              <a:t>জনাব মির্জা মোঃ দিদারুল আ</a:t>
            </a:r>
            <a:r>
              <a:rPr lang="en-US" sz="2667" dirty="0" err="1">
                <a:latin typeface="Nikosh" pitchFamily="2" charset="0"/>
                <a:cs typeface="Nikosh" pitchFamily="2" charset="0"/>
              </a:rPr>
              <a:t>নাম</a:t>
            </a:r>
            <a:r>
              <a:rPr lang="bn-BD" sz="2667" dirty="0">
                <a:latin typeface="Nikosh" pitchFamily="2" charset="0"/>
                <a:cs typeface="Nikosh" pitchFamily="2" charset="0"/>
              </a:rPr>
              <a:t>, </a:t>
            </a:r>
            <a:r>
              <a:rPr lang="en-US" sz="2667" dirty="0" err="1">
                <a:latin typeface="Nikosh" pitchFamily="2" charset="0"/>
                <a:cs typeface="Nikosh" pitchFamily="2" charset="0"/>
              </a:rPr>
              <a:t>প্রভাষক</a:t>
            </a:r>
            <a:r>
              <a:rPr lang="bn-BD" sz="2667" dirty="0">
                <a:latin typeface="Nikosh" pitchFamily="2" charset="0"/>
                <a:cs typeface="Nikosh" pitchFamily="2" charset="0"/>
              </a:rPr>
              <a:t>, টিটিসি, ঢাকা।</a:t>
            </a:r>
            <a:endParaRPr lang="en-US" sz="2667" dirty="0">
              <a:latin typeface="Nikosh" pitchFamily="2" charset="0"/>
              <a:cs typeface="Nikosh" pitchFamily="2" charset="0"/>
            </a:endParaRPr>
          </a:p>
          <a:p>
            <a:pPr algn="ctr">
              <a:buNone/>
            </a:pPr>
            <a:r>
              <a:rPr lang="en-US" sz="2667" dirty="0" err="1" smtClean="0">
                <a:latin typeface="Nikosh" pitchFamily="2" charset="0"/>
                <a:cs typeface="Nikosh" pitchFamily="2" charset="0"/>
              </a:rPr>
              <a:t>জনাব</a:t>
            </a:r>
            <a:r>
              <a:rPr lang="en-US" sz="2667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2667" dirty="0" err="1">
                <a:latin typeface="Nikosh" pitchFamily="2" charset="0"/>
                <a:cs typeface="Nikosh" pitchFamily="2" charset="0"/>
              </a:rPr>
              <a:t>মো</a:t>
            </a:r>
            <a:r>
              <a:rPr lang="en-US" sz="2667" dirty="0">
                <a:latin typeface="Nikosh" pitchFamily="2" charset="0"/>
                <a:cs typeface="Nikosh" pitchFamily="2" charset="0"/>
              </a:rPr>
              <a:t>. </a:t>
            </a:r>
            <a:r>
              <a:rPr lang="en-US" sz="2667" dirty="0" err="1">
                <a:latin typeface="Nikosh" pitchFamily="2" charset="0"/>
                <a:cs typeface="Nikosh" pitchFamily="2" charset="0"/>
              </a:rPr>
              <a:t>সাজ্জাদ</a:t>
            </a:r>
            <a:r>
              <a:rPr lang="en-US" sz="2667" dirty="0">
                <a:latin typeface="Nikosh" pitchFamily="2" charset="0"/>
                <a:cs typeface="Nikosh" pitchFamily="2" charset="0"/>
              </a:rPr>
              <a:t> </a:t>
            </a:r>
            <a:r>
              <a:rPr lang="en-US" sz="2667" dirty="0" err="1">
                <a:latin typeface="Nikosh" pitchFamily="2" charset="0"/>
                <a:cs typeface="Nikosh" pitchFamily="2" charset="0"/>
              </a:rPr>
              <a:t>হোসেন</a:t>
            </a:r>
            <a:r>
              <a:rPr lang="en-US" sz="2667" dirty="0">
                <a:latin typeface="Nikosh" pitchFamily="2" charset="0"/>
                <a:cs typeface="Nikosh" pitchFamily="2" charset="0"/>
              </a:rPr>
              <a:t> </a:t>
            </a:r>
            <a:r>
              <a:rPr lang="en-US" sz="2667" dirty="0" err="1">
                <a:latin typeface="Nikosh" pitchFamily="2" charset="0"/>
                <a:cs typeface="Nikosh" pitchFamily="2" charset="0"/>
              </a:rPr>
              <a:t>খান</a:t>
            </a:r>
            <a:r>
              <a:rPr lang="en-US" sz="2667" dirty="0">
                <a:latin typeface="Nikosh" pitchFamily="2" charset="0"/>
                <a:cs typeface="Nikosh" pitchFamily="2" charset="0"/>
              </a:rPr>
              <a:t>, </a:t>
            </a:r>
            <a:r>
              <a:rPr lang="en-US" sz="2667" dirty="0" err="1">
                <a:latin typeface="Nikosh" pitchFamily="2" charset="0"/>
                <a:cs typeface="Nikosh" pitchFamily="2" charset="0"/>
              </a:rPr>
              <a:t>প্রভাষক</a:t>
            </a:r>
            <a:r>
              <a:rPr lang="en-US" sz="2667" dirty="0">
                <a:latin typeface="Nikosh" pitchFamily="2" charset="0"/>
                <a:cs typeface="Nikosh" pitchFamily="2" charset="0"/>
              </a:rPr>
              <a:t> (</a:t>
            </a:r>
            <a:r>
              <a:rPr lang="en-US" sz="2667" dirty="0" err="1">
                <a:latin typeface="Nikosh" pitchFamily="2" charset="0"/>
                <a:cs typeface="Nikosh" pitchFamily="2" charset="0"/>
              </a:rPr>
              <a:t>শিক্ষা</a:t>
            </a:r>
            <a:r>
              <a:rPr lang="en-US" sz="2667" dirty="0">
                <a:latin typeface="Nikosh" pitchFamily="2" charset="0"/>
                <a:cs typeface="Nikosh" pitchFamily="2" charset="0"/>
              </a:rPr>
              <a:t>), </a:t>
            </a:r>
            <a:r>
              <a:rPr lang="en-US" sz="2667" dirty="0" err="1">
                <a:latin typeface="Nikosh" pitchFamily="2" charset="0"/>
                <a:cs typeface="Nikosh" pitchFamily="2" charset="0"/>
              </a:rPr>
              <a:t>টিটিসি</a:t>
            </a:r>
            <a:r>
              <a:rPr lang="en-US" sz="2667" dirty="0">
                <a:latin typeface="Nikosh" pitchFamily="2" charset="0"/>
                <a:cs typeface="Nikosh" pitchFamily="2" charset="0"/>
              </a:rPr>
              <a:t>, </a:t>
            </a:r>
            <a:r>
              <a:rPr lang="en-US" sz="2667" dirty="0" err="1">
                <a:latin typeface="Nikosh" pitchFamily="2" charset="0"/>
                <a:cs typeface="Nikosh" pitchFamily="2" charset="0"/>
              </a:rPr>
              <a:t>খুলনা</a:t>
            </a:r>
            <a:endParaRPr lang="bn-BD" sz="2667" dirty="0">
              <a:latin typeface="Nikosh" pitchFamily="2" charset="0"/>
              <a:cs typeface="Nikosh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315110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953000" y="914400"/>
            <a:ext cx="3352800" cy="51816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b="1" kern="1200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r>
              <a:rPr lang="en-US" b="1" kern="120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kern="1200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endParaRPr lang="en-US" b="1" kern="120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>
              <a:lnSpc>
                <a:spcPct val="90000"/>
              </a:lnSpc>
            </a:pPr>
            <a:endParaRPr lang="en-US" sz="800" kern="1200" dirty="0" smtClean="0">
              <a:solidFill>
                <a:schemeClr val="accent2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>
              <a:lnSpc>
                <a:spcPct val="90000"/>
              </a:lnSpc>
            </a:pPr>
            <a:r>
              <a:rPr lang="bn-BD" kern="1200" dirty="0" smtClean="0">
                <a:solidFill>
                  <a:schemeClr val="accent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তথ্য </a:t>
            </a:r>
            <a:r>
              <a:rPr lang="bn-BD" kern="1200" dirty="0">
                <a:solidFill>
                  <a:schemeClr val="accent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ও যোগাযোগ প্রযুক্তি</a:t>
            </a:r>
            <a:endParaRPr lang="en-US" kern="1200" dirty="0">
              <a:solidFill>
                <a:schemeClr val="accent2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>
              <a:lnSpc>
                <a:spcPct val="90000"/>
              </a:lnSpc>
            </a:pPr>
            <a:r>
              <a:rPr lang="bn-BD" sz="2400" kern="1200" dirty="0">
                <a:solidFill>
                  <a:schemeClr val="accent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শ্রেণি</a:t>
            </a:r>
            <a:r>
              <a:rPr lang="en-US" sz="2400" kern="1200" dirty="0">
                <a:solidFill>
                  <a:schemeClr val="accent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: </a:t>
            </a:r>
            <a:r>
              <a:rPr lang="en-US" sz="24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নবম</a:t>
            </a:r>
            <a:r>
              <a:rPr lang="en-US" sz="24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-দ</a:t>
            </a:r>
            <a:r>
              <a:rPr lang="bn-BD" sz="24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শম</a:t>
            </a:r>
            <a:endParaRPr lang="en-US" sz="2400" kern="1200" dirty="0">
              <a:solidFill>
                <a:schemeClr val="accent2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>
              <a:lnSpc>
                <a:spcPct val="90000"/>
              </a:lnSpc>
            </a:pPr>
            <a:r>
              <a:rPr lang="bn-BD" sz="2400" kern="1200" dirty="0">
                <a:solidFill>
                  <a:schemeClr val="accent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অধ্যায়</a:t>
            </a:r>
            <a:r>
              <a:rPr lang="en-US" sz="2400" kern="1200" dirty="0">
                <a:solidFill>
                  <a:schemeClr val="accent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: </a:t>
            </a:r>
            <a:r>
              <a:rPr lang="en-US" sz="24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২য়</a:t>
            </a:r>
            <a:endParaRPr lang="en-US" sz="2400" kern="1200" dirty="0">
              <a:solidFill>
                <a:schemeClr val="accent2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>
              <a:lnSpc>
                <a:spcPct val="90000"/>
              </a:lnSpc>
            </a:pPr>
            <a:r>
              <a:rPr lang="en-US" sz="2400" kern="1200" dirty="0" err="1">
                <a:solidFill>
                  <a:schemeClr val="accent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r>
              <a:rPr lang="en-US" sz="2400" kern="1200" dirty="0">
                <a:solidFill>
                  <a:schemeClr val="accent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: </a:t>
            </a:r>
            <a:r>
              <a:rPr lang="en-US" sz="24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ওয়েবে</a:t>
            </a:r>
            <a:r>
              <a:rPr lang="en-US" sz="24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নিরাপদ</a:t>
            </a:r>
            <a:r>
              <a:rPr lang="en-US" sz="24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থাকা</a:t>
            </a:r>
            <a:endParaRPr lang="bn-BD" sz="2400" kern="1200" dirty="0">
              <a:solidFill>
                <a:schemeClr val="accent2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001031-A06E-4B86-9FCA-158417A87459}" type="datetime1">
              <a:rPr lang="en-US" smtClean="0"/>
              <a:pPr/>
              <a:t>8/8/2016</a:t>
            </a:fld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6EFD1D-6E81-4B63-8A69-79648248B86E}" type="slidenum">
              <a:rPr lang="en-US" smtClean="0"/>
              <a:pPr/>
              <a:t>3</a:t>
            </a:fld>
            <a:endParaRPr lang="en-US"/>
          </a:p>
        </p:txBody>
      </p:sp>
      <p:sp>
        <p:nvSpPr>
          <p:cNvPr id="10" name="Rectangle 3"/>
          <p:cNvSpPr txBox="1">
            <a:spLocks noChangeArrowheads="1"/>
          </p:cNvSpPr>
          <p:nvPr/>
        </p:nvSpPr>
        <p:spPr bwMode="auto">
          <a:xfrm>
            <a:off x="838200" y="914400"/>
            <a:ext cx="3733800" cy="5105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800">
                <a:solidFill>
                  <a:schemeClr val="tx1"/>
                </a:solidFill>
                <a:latin typeface="+mn-lt"/>
                <a:cs typeface="+mn-cs"/>
              </a:defRPr>
            </a:lvl2pPr>
            <a:lvl3pPr marL="9144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400">
                <a:solidFill>
                  <a:schemeClr val="tx1"/>
                </a:solidFill>
                <a:latin typeface="+mn-lt"/>
                <a:cs typeface="+mn-cs"/>
              </a:defRPr>
            </a:lvl3pPr>
            <a:lvl4pPr marL="13716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  <a:cs typeface="+mn-cs"/>
              </a:defRPr>
            </a:lvl4pPr>
            <a:lvl5pPr marL="18288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  <a:cs typeface="+mn-cs"/>
              </a:defRPr>
            </a:lvl5pPr>
            <a:lvl6pPr marL="22860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  <a:cs typeface="+mn-cs"/>
              </a:defRPr>
            </a:lvl6pPr>
            <a:lvl7pPr marL="27432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  <a:cs typeface="+mn-cs"/>
              </a:defRPr>
            </a:lvl7pPr>
            <a:lvl8pPr marL="32004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  <a:cs typeface="+mn-cs"/>
              </a:defRPr>
            </a:lvl8pPr>
            <a:lvl9pPr marL="36576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>
              <a:lnSpc>
                <a:spcPct val="90000"/>
              </a:lnSpc>
            </a:pPr>
            <a:r>
              <a:rPr lang="en-US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শিক্ষক</a:t>
            </a:r>
            <a:r>
              <a:rPr lang="en-US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endParaRPr lang="en-US" b="1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>
              <a:lnSpc>
                <a:spcPct val="90000"/>
              </a:lnSpc>
            </a:pPr>
            <a:endParaRPr lang="en-US" sz="2800" dirty="0" smtClean="0">
              <a:solidFill>
                <a:schemeClr val="accent2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>
              <a:lnSpc>
                <a:spcPct val="90000"/>
              </a:lnSpc>
            </a:pPr>
            <a:endParaRPr lang="en-US" sz="2400" dirty="0" smtClean="0">
              <a:solidFill>
                <a:schemeClr val="accent2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>
              <a:lnSpc>
                <a:spcPct val="90000"/>
              </a:lnSpc>
            </a:pPr>
            <a:endParaRPr lang="en-US" sz="2400" dirty="0">
              <a:solidFill>
                <a:schemeClr val="accent2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>
              <a:lnSpc>
                <a:spcPct val="90000"/>
              </a:lnSpc>
            </a:pPr>
            <a:endParaRPr lang="en-US" sz="2400" dirty="0" smtClean="0">
              <a:solidFill>
                <a:schemeClr val="accent2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>
              <a:lnSpc>
                <a:spcPct val="90000"/>
              </a:lnSpc>
            </a:pPr>
            <a:endParaRPr lang="en-US" sz="2400" dirty="0" smtClean="0">
              <a:solidFill>
                <a:schemeClr val="accent2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>
              <a:lnSpc>
                <a:spcPct val="90000"/>
              </a:lnSpc>
            </a:pPr>
            <a:endParaRPr lang="en-US" sz="2400" dirty="0">
              <a:solidFill>
                <a:schemeClr val="accent2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>
              <a:lnSpc>
                <a:spcPct val="90000"/>
              </a:lnSpc>
            </a:pPr>
            <a:endParaRPr lang="en-US" sz="2400" dirty="0" smtClean="0">
              <a:solidFill>
                <a:schemeClr val="accent2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>
              <a:lnSpc>
                <a:spcPct val="90000"/>
              </a:lnSpc>
            </a:pPr>
            <a:r>
              <a:rPr lang="en-US" sz="2800" dirty="0" err="1" smtClean="0">
                <a:solidFill>
                  <a:schemeClr val="accent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সৈয়দ</a:t>
            </a:r>
            <a:r>
              <a:rPr lang="en-US" sz="2800" dirty="0" smtClean="0">
                <a:solidFill>
                  <a:schemeClr val="accent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accent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মাহবুব</a:t>
            </a:r>
            <a:r>
              <a:rPr lang="en-US" sz="2800" dirty="0" smtClean="0">
                <a:solidFill>
                  <a:schemeClr val="accent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accent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হাসান</a:t>
            </a:r>
            <a:r>
              <a:rPr lang="en-US" sz="2800" dirty="0" smtClean="0">
                <a:solidFill>
                  <a:schemeClr val="accent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accent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আমিরী</a:t>
            </a:r>
            <a:endParaRPr lang="en-US" sz="2800" dirty="0" smtClean="0">
              <a:solidFill>
                <a:schemeClr val="accent2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>
              <a:lnSpc>
                <a:spcPct val="90000"/>
              </a:lnSpc>
            </a:pPr>
            <a:r>
              <a:rPr lang="en-US" sz="2000" dirty="0" err="1" smtClean="0">
                <a:solidFill>
                  <a:schemeClr val="accent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ঢাকা</a:t>
            </a:r>
            <a:r>
              <a:rPr lang="en-US" sz="2000" dirty="0" smtClean="0">
                <a:solidFill>
                  <a:schemeClr val="accent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 smtClean="0">
                <a:solidFill>
                  <a:schemeClr val="accent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রেসিডেনসিয়াল</a:t>
            </a:r>
            <a:r>
              <a:rPr lang="en-US" sz="2000" dirty="0" smtClean="0">
                <a:solidFill>
                  <a:schemeClr val="accent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 smtClean="0">
                <a:solidFill>
                  <a:schemeClr val="accent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মডেল</a:t>
            </a:r>
            <a:r>
              <a:rPr lang="en-US" sz="2000" dirty="0" smtClean="0">
                <a:solidFill>
                  <a:schemeClr val="accent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 smtClean="0">
                <a:solidFill>
                  <a:schemeClr val="accent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কলেজ</a:t>
            </a:r>
            <a:endParaRPr lang="en-US" dirty="0" smtClean="0">
              <a:solidFill>
                <a:schemeClr val="accent2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>
              <a:lnSpc>
                <a:spcPct val="90000"/>
              </a:lnSpc>
            </a:pPr>
            <a:r>
              <a:rPr lang="en-US" sz="1600" dirty="0">
                <a:solidFill>
                  <a:schemeClr val="accent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a</a:t>
            </a:r>
            <a:r>
              <a:rPr lang="en-US" sz="1600" dirty="0" smtClean="0">
                <a:solidFill>
                  <a:schemeClr val="accent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miri.drmc@gmail.com</a:t>
            </a:r>
          </a:p>
          <a:p>
            <a:pPr>
              <a:lnSpc>
                <a:spcPct val="90000"/>
              </a:lnSpc>
            </a:pPr>
            <a:r>
              <a:rPr lang="en-US" sz="1800" dirty="0" smtClean="0">
                <a:solidFill>
                  <a:schemeClr val="accent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Mobile: 01711958864</a:t>
            </a:r>
            <a:endParaRPr lang="bn-BD" sz="1800" dirty="0">
              <a:solidFill>
                <a:schemeClr val="accent2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2054" name="Picture 6" descr="https://pbs.twimg.com/profile_images/488799653148651521/7jiWcgwf.jpe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9975" y="1676399"/>
            <a:ext cx="2306225" cy="230622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3505200"/>
            <a:ext cx="1736341" cy="224754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1" name="Donut 10"/>
          <p:cNvSpPr/>
          <p:nvPr/>
        </p:nvSpPr>
        <p:spPr>
          <a:xfrm>
            <a:off x="4572000" y="762000"/>
            <a:ext cx="228600" cy="5105400"/>
          </a:xfrm>
          <a:prstGeom prst="don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06363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0"/>
            <a:ext cx="9144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 err="1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আমরা</a:t>
            </a:r>
            <a:r>
              <a:rPr lang="en-US" sz="4400" dirty="0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কয়েকটি</a:t>
            </a:r>
            <a:r>
              <a:rPr lang="en-US" sz="4400" dirty="0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ছবি</a:t>
            </a:r>
            <a:r>
              <a:rPr lang="en-US" sz="4400" dirty="0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দেখি</a:t>
            </a:r>
            <a:r>
              <a:rPr lang="en-US" sz="4400" dirty="0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…</a:t>
            </a:r>
            <a:endParaRPr lang="en-US" sz="4400" dirty="0">
              <a:ln w="0"/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85800" y="5181600"/>
            <a:ext cx="7924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4000" dirty="0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ইন্টারনেট ব্যবহার</a:t>
            </a:r>
            <a:r>
              <a:rPr lang="en-US" sz="4000" dirty="0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bn-BD" sz="4000" dirty="0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নিরাপদ</a:t>
            </a:r>
            <a:r>
              <a:rPr lang="en-US" sz="4000" dirty="0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থাকা</a:t>
            </a:r>
            <a:endParaRPr lang="en-US" sz="4000" dirty="0">
              <a:ln w="0"/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074" name="Picture 2" descr="http://www.onlineanytimelearning.com/images/courses/security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81000" y="1600200"/>
            <a:ext cx="2295525" cy="2295526"/>
          </a:xfrm>
          <a:prstGeom prst="rect">
            <a:avLst/>
          </a:prstGeom>
          <a:noFill/>
        </p:spPr>
      </p:pic>
      <p:pic>
        <p:nvPicPr>
          <p:cNvPr id="3078" name="Picture 6" descr="http://www.getenhanced.com/imgs/topper_right_privacy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334000" y="1524000"/>
            <a:ext cx="3409950" cy="2695576"/>
          </a:xfrm>
          <a:prstGeom prst="rect">
            <a:avLst/>
          </a:prstGeom>
          <a:noFill/>
        </p:spPr>
      </p:pic>
      <p:pic>
        <p:nvPicPr>
          <p:cNvPr id="3080" name="Picture 8" descr="http://www.stratigent.com/sites/default/files/styles/node_header/public/online-privacy.png?itok=yzp8UaDP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895600" y="2514600"/>
            <a:ext cx="2381250" cy="23812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0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0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1676400" y="1676400"/>
            <a:ext cx="5589992" cy="11079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6600" b="1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ওয়েবে</a:t>
            </a:r>
            <a:r>
              <a:rPr lang="en-US" sz="66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6600" b="1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নিরাপদ</a:t>
            </a:r>
            <a:r>
              <a:rPr lang="en-US" sz="66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6600" b="1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থাকা</a:t>
            </a:r>
            <a:endParaRPr lang="en-US" sz="6600" dirty="0">
              <a:solidFill>
                <a:srgbClr val="7030A0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762000" y="685800"/>
            <a:ext cx="246894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BD" sz="3200" dirty="0" smtClean="0">
                <a:ln w="18415" cmpd="sng">
                  <a:solidFill>
                    <a:srgbClr val="7030A0"/>
                  </a:solidFill>
                  <a:prstDash val="solid"/>
                </a:ln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আজকের </a:t>
            </a:r>
            <a:r>
              <a:rPr lang="bn-BD" sz="3200" dirty="0" smtClean="0">
                <a:ln w="18415" cmpd="sng">
                  <a:solidFill>
                    <a:srgbClr val="7030A0"/>
                  </a:solidFill>
                  <a:prstDash val="solid"/>
                </a:ln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পাঠ</a:t>
            </a:r>
            <a:r>
              <a:rPr lang="en-US" sz="3200" dirty="0" smtClean="0">
                <a:ln w="18415" cmpd="sng">
                  <a:solidFill>
                    <a:srgbClr val="7030A0"/>
                  </a:solidFill>
                  <a:prstDash val="solid"/>
                </a:ln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…</a:t>
            </a:r>
            <a:r>
              <a:rPr lang="bn-BD" sz="3200" dirty="0" smtClean="0">
                <a:ln w="18415" cmpd="sng">
                  <a:solidFill>
                    <a:srgbClr val="7030A0"/>
                  </a:solidFill>
                  <a:prstDash val="solid"/>
                </a:ln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3200" dirty="0"/>
          </a:p>
        </p:txBody>
      </p:sp>
      <p:pic>
        <p:nvPicPr>
          <p:cNvPr id="23554" name="Picture 2" descr="https://lh5.ggpht.com/0CRewW3SUVw4IyNu-iochBQrTCMpzCTMumB8OrbwIJrs1Pw1Sim5dQkOGFwanG1wudrg=w30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971800" y="2895600"/>
            <a:ext cx="3200400" cy="3200400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0" y="0"/>
            <a:ext cx="9144000" cy="823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bn-BD" sz="48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শিখনফল  </a:t>
            </a:r>
            <a:endParaRPr lang="en-US" sz="4800" dirty="0">
              <a:solidFill>
                <a:srgbClr val="7030A0"/>
              </a:solidFill>
              <a:latin typeface="Calibri" pitchFamily="34" charset="0"/>
            </a:endParaRPr>
          </a:p>
        </p:txBody>
      </p:sp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381000" y="1447800"/>
            <a:ext cx="73152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bn-BD" sz="32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এই পাঠ শেষে </a:t>
            </a:r>
            <a:r>
              <a:rPr lang="bn-BD" sz="32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শিক্ষার্থীরা</a:t>
            </a:r>
            <a:r>
              <a:rPr lang="en-US" sz="32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…</a:t>
            </a:r>
            <a:endParaRPr lang="en-US" sz="3200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538900" y="2514600"/>
            <a:ext cx="8229600" cy="2554545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3200" dirty="0">
                <a:latin typeface="NikoshBAN" pitchFamily="2" charset="0"/>
                <a:cs typeface="NikoshBAN" pitchFamily="2" charset="0"/>
              </a:rPr>
              <a:t>1</a:t>
            </a:r>
            <a:r>
              <a:rPr lang="bn-BD" sz="3200" dirty="0">
                <a:latin typeface="NikoshBAN" pitchFamily="2" charset="0"/>
                <a:cs typeface="NikoshBAN" pitchFamily="2" charset="0"/>
              </a:rPr>
              <a:t>।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ওয়েবসাইট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ব্যবহারের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ক্ষেত্রসমূহ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বর্ণনা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;</a:t>
            </a:r>
          </a:p>
          <a:p>
            <a:r>
              <a:rPr lang="en-US" sz="3200" dirty="0" smtClean="0">
                <a:latin typeface="NikoshBAN" pitchFamily="2" charset="0"/>
                <a:cs typeface="NikoshBAN" pitchFamily="2" charset="0"/>
              </a:rPr>
              <a:t>২।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সাধারণ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সাইটে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নিরাপদ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থাকার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পদ্ধতিগুলো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বর্ণনা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;</a:t>
            </a:r>
          </a:p>
          <a:p>
            <a:r>
              <a:rPr lang="en-US" sz="3200" dirty="0" smtClean="0">
                <a:latin typeface="NikoshBAN" pitchFamily="2" charset="0"/>
                <a:cs typeface="NikoshBAN" pitchFamily="2" charset="0"/>
              </a:rPr>
              <a:t>৩।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সতর্কতা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মেনে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সামাজিক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যোগাযোগ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অন্যান্য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সাইট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ব্যবহার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।</a:t>
            </a:r>
          </a:p>
        </p:txBody>
      </p:sp>
      <p:cxnSp>
        <p:nvCxnSpPr>
          <p:cNvPr id="6" name="Straight Connector 5"/>
          <p:cNvCxnSpPr/>
          <p:nvPr/>
        </p:nvCxnSpPr>
        <p:spPr>
          <a:xfrm>
            <a:off x="514739" y="685800"/>
            <a:ext cx="8229600" cy="1588"/>
          </a:xfrm>
          <a:prstGeom prst="line">
            <a:avLst/>
          </a:prstGeom>
          <a:ln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0" y="0"/>
            <a:ext cx="9144000" cy="836154"/>
          </a:xfrm>
          <a:prstGeom prst="roundRect">
            <a:avLst>
              <a:gd name="adj" fmla="val 15378"/>
            </a:avLst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threePt" dir="t"/>
            </a:scene3d>
            <a:sp3d extrusionH="57150">
              <a:bevelT w="38100" h="38100" prst="slope"/>
            </a:sp3d>
          </a:bodyPr>
          <a:lstStyle/>
          <a:p>
            <a:pPr algn="ctr"/>
            <a:r>
              <a:rPr lang="bn-BD" sz="40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ওয়েবে নিরাপদ থাকা</a:t>
            </a:r>
            <a:endParaRPr lang="bn-BD" sz="4000" dirty="0" smtClean="0">
              <a:ln w="0"/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47318" y="4343401"/>
            <a:ext cx="8336534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200" dirty="0" smtClean="0">
                <a:ln w="0"/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অনলাইন ব্যবহারকারী যে সমস্ত ওয়েবসাইট বা সামাজিক যোগাযোগের মাধ্যমগুলো ব্যবহার করে সে সমস্ত সাইটগুলো অন্যের ক্ষতির হাত থেকে রক্ষা পাওয়ার জন্য যে ব্যবস্থা গ্রহন করে তাকে ওয়েবে নিরাপদ থাকা বুঝায়।  </a:t>
            </a:r>
            <a:endParaRPr lang="en-US" sz="3200" dirty="0">
              <a:ln w="0"/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cxnSp>
        <p:nvCxnSpPr>
          <p:cNvPr id="7" name="Straight Connector 6"/>
          <p:cNvCxnSpPr/>
          <p:nvPr/>
        </p:nvCxnSpPr>
        <p:spPr>
          <a:xfrm>
            <a:off x="514739" y="685800"/>
            <a:ext cx="8229600" cy="1588"/>
          </a:xfrm>
          <a:prstGeom prst="line">
            <a:avLst/>
          </a:prstGeom>
          <a:ln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0962" name="Picture 2" descr="http://www.jeffbullas.com/wp-content/uploads/2010/11/Facebook-Page-2-Facebook-page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90600" y="1219200"/>
            <a:ext cx="3273304" cy="2708228"/>
          </a:xfrm>
          <a:prstGeom prst="rect">
            <a:avLst/>
          </a:prstGeom>
          <a:noFill/>
        </p:spPr>
      </p:pic>
      <p:pic>
        <p:nvPicPr>
          <p:cNvPr id="1026" name="Picture 2" descr="http://www.vpnanswers.com/wp-content/uploads/2015/04/safe-web-browsing-3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1196898"/>
            <a:ext cx="3867150" cy="2552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8974122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0" y="0"/>
            <a:ext cx="9144000" cy="836154"/>
          </a:xfrm>
          <a:prstGeom prst="roundRect">
            <a:avLst>
              <a:gd name="adj" fmla="val 15378"/>
            </a:avLst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threePt" dir="t"/>
            </a:scene3d>
            <a:sp3d extrusionH="57150">
              <a:bevelT w="38100" h="38100" prst="slope"/>
            </a:sp3d>
          </a:bodyPr>
          <a:lstStyle/>
          <a:p>
            <a:pPr algn="ctr"/>
            <a:r>
              <a:rPr lang="bn-BD" sz="40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ওয়েবে নিরাপদ থাকার প্রয়োজনীয়তা</a:t>
            </a:r>
            <a:endParaRPr lang="bn-BD" sz="4000" dirty="0" smtClean="0">
              <a:ln w="0"/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514739" y="899224"/>
            <a:ext cx="822960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BD" sz="3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যখন কোনো কম্পিউটার বা মোবাইল ডিভাইস অনলাইনে যুক্ত থাকে তখন কী হয়?</a:t>
            </a:r>
            <a:endParaRPr lang="en-US" sz="3200" dirty="0"/>
          </a:p>
        </p:txBody>
      </p:sp>
      <p:sp>
        <p:nvSpPr>
          <p:cNvPr id="4" name="Rectangle 3"/>
          <p:cNvSpPr/>
          <p:nvPr/>
        </p:nvSpPr>
        <p:spPr>
          <a:xfrm>
            <a:off x="1867752" y="5572780"/>
            <a:ext cx="540849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BD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সতর্কতা এবং বিশেষ ব্যবস্থা</a:t>
            </a:r>
            <a:r>
              <a:rPr lang="bn-BD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গ্রহণ </a:t>
            </a:r>
            <a:r>
              <a:rPr lang="bn-BD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করা </a:t>
            </a:r>
            <a:r>
              <a:rPr lang="bn-BD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প্রয়োজন।  </a:t>
            </a:r>
            <a:endParaRPr lang="en-US" sz="2800" dirty="0"/>
          </a:p>
        </p:txBody>
      </p:sp>
      <p:sp>
        <p:nvSpPr>
          <p:cNvPr id="12" name="Rectangle 11"/>
          <p:cNvSpPr/>
          <p:nvPr/>
        </p:nvSpPr>
        <p:spPr>
          <a:xfrm>
            <a:off x="2590800" y="6029980"/>
            <a:ext cx="391806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BD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তখন এর নিরাপত্তা ঝুঁকি তৈরি হয়।</a:t>
            </a:r>
            <a:endParaRPr lang="en-US" sz="2800" dirty="0"/>
          </a:p>
        </p:txBody>
      </p:sp>
      <p:sp>
        <p:nvSpPr>
          <p:cNvPr id="15" name="Rectangle 14"/>
          <p:cNvSpPr/>
          <p:nvPr/>
        </p:nvSpPr>
        <p:spPr>
          <a:xfrm>
            <a:off x="1639988" y="4763869"/>
            <a:ext cx="608051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BD" sz="3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প্রশ্ন- ঝুঁকি কমাতে কী গ্রহণ করা প্রয়োজন?</a:t>
            </a:r>
            <a:endParaRPr lang="en-US" sz="3600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514739" y="685800"/>
            <a:ext cx="8229600" cy="1588"/>
          </a:xfrm>
          <a:prstGeom prst="line">
            <a:avLst/>
          </a:prstGeom>
          <a:ln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50" name="Picture 2" descr="http://cdn2.hubspot.net/hub/464524/file-3544385785-png/blog-files/600smartimage_laptop_tablet_mobile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92622" y="2039512"/>
            <a:ext cx="5575245" cy="27135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1429211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7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12" grpId="0"/>
      <p:bldP spid="12" grpId="1"/>
      <p:bldP spid="15" grpId="0"/>
      <p:bldP spid="15" grpId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57200" y="5334000"/>
            <a:ext cx="82296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BD" sz="3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তবে আমাদের ব্যবহৃত সাইটগুলোর একাউন্ট হ্যাক হতে পারে। </a:t>
            </a:r>
            <a:endParaRPr lang="en-US" sz="3200" dirty="0"/>
          </a:p>
        </p:txBody>
      </p:sp>
      <p:sp>
        <p:nvSpPr>
          <p:cNvPr id="4" name="Rectangle 3"/>
          <p:cNvSpPr/>
          <p:nvPr/>
        </p:nvSpPr>
        <p:spPr>
          <a:xfrm>
            <a:off x="0" y="0"/>
            <a:ext cx="9144000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BD" sz="44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যদি সতর্কতা বা বিশেষ ব্যবস্থা </a:t>
            </a:r>
            <a:endParaRPr lang="en-US" sz="4400" dirty="0" smtClean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bn-BD" sz="44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গ্রহণ না করা হয়</a:t>
            </a:r>
            <a:r>
              <a:rPr lang="en-US" sz="44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US" sz="4400" dirty="0">
              <a:solidFill>
                <a:srgbClr val="002060"/>
              </a:solidFill>
            </a:endParaRPr>
          </a:p>
        </p:txBody>
      </p:sp>
      <p:cxnSp>
        <p:nvCxnSpPr>
          <p:cNvPr id="6" name="Straight Connector 5"/>
          <p:cNvCxnSpPr/>
          <p:nvPr/>
        </p:nvCxnSpPr>
        <p:spPr>
          <a:xfrm>
            <a:off x="514739" y="1293812"/>
            <a:ext cx="8229600" cy="1588"/>
          </a:xfrm>
          <a:prstGeom prst="line">
            <a:avLst/>
          </a:prstGeom>
          <a:ln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074" name="Picture 2" descr="https://cdn1.vox-cdn.com/thumbor/la4AHuThSQJweVKFJGi48l7slyo=/0x60:640x420/1600x900/cdn0.vox-cdn.com/uploads/chorus_image/image/49520231/password_hacking.0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9400" y="2109162"/>
            <a:ext cx="4552950" cy="25622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1742585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307</TotalTime>
  <Words>602</Words>
  <Application>Microsoft Office PowerPoint</Application>
  <PresentationFormat>On-screen Show (4:3)</PresentationFormat>
  <Paragraphs>106</Paragraphs>
  <Slides>22</Slides>
  <Notes>7</Notes>
  <HiddenSlides>1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9" baseType="lpstr">
      <vt:lpstr>Arial</vt:lpstr>
      <vt:lpstr>Calibri</vt:lpstr>
      <vt:lpstr>Nikosh</vt:lpstr>
      <vt:lpstr>NikoshBAN</vt:lpstr>
      <vt:lpstr>Times New Roman</vt:lpstr>
      <vt:lpstr>Vrinda</vt:lpstr>
      <vt:lpstr>Office Theme</vt:lpstr>
      <vt:lpstr>নির্দেশনা স্লাইড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Com_Lab</dc:creator>
  <cp:lastModifiedBy>smhamiri</cp:lastModifiedBy>
  <cp:revision>56</cp:revision>
  <dcterms:created xsi:type="dcterms:W3CDTF">2016-03-01T18:01:01Z</dcterms:created>
  <dcterms:modified xsi:type="dcterms:W3CDTF">2016-08-09T07:02:56Z</dcterms:modified>
</cp:coreProperties>
</file>